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1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9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20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3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5" r:id="rId5"/>
  </p:sldMasterIdLst>
  <p:notesMasterIdLst>
    <p:notesMasterId r:id="rId32"/>
  </p:notesMasterIdLst>
  <p:sldIdLst>
    <p:sldId id="449" r:id="rId6"/>
    <p:sldId id="465" r:id="rId7"/>
    <p:sldId id="466" r:id="rId8"/>
    <p:sldId id="450" r:id="rId9"/>
    <p:sldId id="474" r:id="rId10"/>
    <p:sldId id="475" r:id="rId11"/>
    <p:sldId id="476" r:id="rId12"/>
    <p:sldId id="488" r:id="rId13"/>
    <p:sldId id="479" r:id="rId14"/>
    <p:sldId id="451" r:id="rId15"/>
    <p:sldId id="477" r:id="rId16"/>
    <p:sldId id="478" r:id="rId17"/>
    <p:sldId id="484" r:id="rId18"/>
    <p:sldId id="489" r:id="rId19"/>
    <p:sldId id="482" r:id="rId20"/>
    <p:sldId id="458" r:id="rId21"/>
    <p:sldId id="480" r:id="rId22"/>
    <p:sldId id="481" r:id="rId23"/>
    <p:sldId id="485" r:id="rId24"/>
    <p:sldId id="490" r:id="rId25"/>
    <p:sldId id="483" r:id="rId26"/>
    <p:sldId id="486" r:id="rId27"/>
    <p:sldId id="467" r:id="rId28"/>
    <p:sldId id="464" r:id="rId29"/>
    <p:sldId id="493" r:id="rId30"/>
    <p:sldId id="440" r:id="rId3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idwen Jones" initials="CJ" lastIdx="5" clrIdx="0">
    <p:extLst>
      <p:ext uri="{19B8F6BF-5375-455C-9EA6-DF929625EA0E}">
        <p15:presenceInfo xmlns:p15="http://schemas.microsoft.com/office/powerpoint/2012/main" userId="S::Ceridwen.Jones@ewc.wales::0e6494ac-329a-4dfa-bd19-687d373688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34"/>
    <a:srgbClr val="C5E0B4"/>
    <a:srgbClr val="A8117C"/>
    <a:srgbClr val="295DAD"/>
    <a:srgbClr val="65C24C"/>
    <a:srgbClr val="017A37"/>
    <a:srgbClr val="F6FAF4"/>
    <a:srgbClr val="EEF7E9"/>
    <a:srgbClr val="295D75"/>
    <a:srgbClr val="00C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53846" autoAdjust="0"/>
  </p:normalViewPr>
  <p:slideViewPr>
    <p:cSldViewPr snapToGrid="0">
      <p:cViewPr varScale="1">
        <p:scale>
          <a:sx n="36" d="100"/>
          <a:sy n="36" d="100"/>
        </p:scale>
        <p:origin x="1092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128155819164419E-2"/>
          <c:y val="0.19521883945721652"/>
          <c:w val="0.89868838281925623"/>
          <c:h val="0.7169949713545624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'Age check'!$H$1</c:f>
              <c:strCache>
                <c:ptCount val="1"/>
                <c:pt idx="0">
                  <c:v>Cymraeg/Welsh</c:v>
                </c:pt>
              </c:strCache>
            </c:strRef>
          </c:tx>
          <c:spPr>
            <a:solidFill>
              <a:srgbClr val="C5E0B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check'!$G$2:$G$6</c:f>
              <c:strCache>
                <c:ptCount val="5"/>
                <c:pt idx="0">
                  <c:v>Dan/Under 30</c:v>
                </c:pt>
                <c:pt idx="1">
                  <c:v>30 - 39</c:v>
                </c:pt>
                <c:pt idx="2">
                  <c:v>40 - 49</c:v>
                </c:pt>
                <c:pt idx="3">
                  <c:v>50 - 59</c:v>
                </c:pt>
                <c:pt idx="4">
                  <c:v>60+</c:v>
                </c:pt>
              </c:strCache>
            </c:strRef>
          </c:cat>
          <c:val>
            <c:numRef>
              <c:f>'Age check'!$H$2:$H$6</c:f>
              <c:numCache>
                <c:formatCode>0.0%</c:formatCode>
                <c:ptCount val="5"/>
                <c:pt idx="0">
                  <c:v>1.8717759764185705E-2</c:v>
                </c:pt>
                <c:pt idx="1">
                  <c:v>3.9941046425939569E-2</c:v>
                </c:pt>
                <c:pt idx="2">
                  <c:v>4.5983787767133383E-2</c:v>
                </c:pt>
                <c:pt idx="3">
                  <c:v>4.4067796610169491E-2</c:v>
                </c:pt>
                <c:pt idx="4">
                  <c:v>2.2254974207811348E-2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E-4EF2-BD37-C77FCF1FC340}"/>
            </c:ext>
          </c:extLst>
        </c:ser>
        <c:ser>
          <c:idx val="1"/>
          <c:order val="1"/>
          <c:tx>
            <c:strRef>
              <c:f>'Age check'!$I$1</c:f>
              <c:strCache>
                <c:ptCount val="1"/>
                <c:pt idx="0">
                  <c:v>English/Saesneg</c:v>
                </c:pt>
              </c:strCache>
            </c:strRef>
          </c:tx>
          <c:spPr>
            <a:solidFill>
              <a:srgbClr val="00753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check'!$G$2:$G$6</c:f>
              <c:strCache>
                <c:ptCount val="5"/>
                <c:pt idx="0">
                  <c:v>Dan/Under 30</c:v>
                </c:pt>
                <c:pt idx="1">
                  <c:v>30 - 39</c:v>
                </c:pt>
                <c:pt idx="2">
                  <c:v>40 - 49</c:v>
                </c:pt>
                <c:pt idx="3">
                  <c:v>50 - 59</c:v>
                </c:pt>
                <c:pt idx="4">
                  <c:v>60+</c:v>
                </c:pt>
              </c:strCache>
            </c:strRef>
          </c:cat>
          <c:val>
            <c:numRef>
              <c:f>'Age check'!$I$2:$I$6</c:f>
              <c:numCache>
                <c:formatCode>0%</c:formatCode>
                <c:ptCount val="5"/>
                <c:pt idx="0">
                  <c:v>5.3500368459837876E-2</c:v>
                </c:pt>
                <c:pt idx="1">
                  <c:v>0.16949152542372881</c:v>
                </c:pt>
                <c:pt idx="2">
                  <c:v>0.21532792925571112</c:v>
                </c:pt>
                <c:pt idx="3">
                  <c:v>0.26028002947678702</c:v>
                </c:pt>
                <c:pt idx="4">
                  <c:v>0.13043478260869565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7E-4EF2-BD37-C77FCF1FC3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64907536"/>
        <c:axId val="-1864921136"/>
      </c:barChart>
      <c:catAx>
        <c:axId val="-18649075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21136"/>
        <c:crosses val="autoZero"/>
        <c:auto val="1"/>
        <c:lblAlgn val="ctr"/>
        <c:lblOffset val="100"/>
        <c:noMultiLvlLbl val="0"/>
      </c:catAx>
      <c:valAx>
        <c:axId val="-1864921136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864907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714840306110646"/>
          <c:y val="0.90943812651569722"/>
          <c:w val="0.29371997651777054"/>
          <c:h val="9.05618734843028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81122657972438"/>
          <c:y val="0.13617192596287075"/>
          <c:w val="0.87188773420275623"/>
          <c:h val="0.7501679234697865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Gender!$I$1</c:f>
              <c:strCache>
                <c:ptCount val="1"/>
                <c:pt idx="0">
                  <c:v>Welsh/Cymraeg</c:v>
                </c:pt>
              </c:strCache>
            </c:strRef>
          </c:tx>
          <c:spPr>
            <a:solidFill>
              <a:srgbClr val="C5E0B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Gender!$H$2:$H$3</c:f>
              <c:strCache>
                <c:ptCount val="2"/>
                <c:pt idx="0">
                  <c:v>Benyw/Female</c:v>
                </c:pt>
                <c:pt idx="1">
                  <c:v>Gwryw/Male</c:v>
                </c:pt>
              </c:strCache>
            </c:strRef>
          </c:cat>
          <c:val>
            <c:numRef>
              <c:f>Gender!$I$2:$I$3</c:f>
              <c:numCache>
                <c:formatCode>0.0%</c:formatCode>
                <c:ptCount val="2"/>
                <c:pt idx="0">
                  <c:v>9.140108238123873E-2</c:v>
                </c:pt>
                <c:pt idx="1">
                  <c:v>5.1713770294648229E-2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5B-4A6C-8085-3BFFBFB81F5E}"/>
            </c:ext>
          </c:extLst>
        </c:ser>
        <c:ser>
          <c:idx val="1"/>
          <c:order val="1"/>
          <c:tx>
            <c:strRef>
              <c:f>Gender!$J$1</c:f>
              <c:strCache>
                <c:ptCount val="1"/>
                <c:pt idx="0">
                  <c:v>English/Saesneg</c:v>
                </c:pt>
              </c:strCache>
            </c:strRef>
          </c:tx>
          <c:spPr>
            <a:solidFill>
              <a:srgbClr val="00753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Gender!$H$2:$H$3</c:f>
              <c:strCache>
                <c:ptCount val="2"/>
                <c:pt idx="0">
                  <c:v>Benyw/Female</c:v>
                </c:pt>
                <c:pt idx="1">
                  <c:v>Gwryw/Male</c:v>
                </c:pt>
              </c:strCache>
            </c:strRef>
          </c:cat>
          <c:val>
            <c:numRef>
              <c:f>Gender!$J$2:$J$3</c:f>
              <c:numCache>
                <c:formatCode>0.0%</c:formatCode>
                <c:ptCount val="2"/>
                <c:pt idx="0">
                  <c:v>0.542092603728202</c:v>
                </c:pt>
                <c:pt idx="1">
                  <c:v>0.31479254359591102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5B-4A6C-8085-3BFFBFB81F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707560016"/>
        <c:axId val="-1707557296"/>
      </c:barChart>
      <c:catAx>
        <c:axId val="-17075600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57296"/>
        <c:crosses val="autoZero"/>
        <c:auto val="1"/>
        <c:lblAlgn val="ctr"/>
        <c:lblOffset val="100"/>
        <c:noMultiLvlLbl val="0"/>
      </c:catAx>
      <c:valAx>
        <c:axId val="-1707557296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70756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6255360380990318E-2"/>
          <c:y val="7.9893495287193306E-2"/>
          <c:w val="0.9474828990704649"/>
          <c:h val="0.756273140345060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Nifer / Number</c:v>
                </c:pt>
              </c:strCache>
            </c:strRef>
          </c:tx>
          <c:spPr>
            <a:solidFill>
              <a:srgbClr val="70AD47">
                <a:lumMod val="60000"/>
                <a:lumOff val="40000"/>
              </a:srgbClr>
            </a:solidFill>
            <a:ln w="1905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17A37"/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D0-4188-88D4-9D2332BFBD4C}"/>
              </c:ext>
            </c:extLst>
          </c:dPt>
          <c:dPt>
            <c:idx val="1"/>
            <c:invertIfNegative val="0"/>
            <c:bubble3D val="0"/>
            <c:spPr>
              <a:solidFill>
                <a:srgbClr val="70AD47">
                  <a:lumMod val="20000"/>
                  <a:lumOff val="80000"/>
                </a:srgbClr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D0-4188-88D4-9D2332BFBD4C}"/>
              </c:ext>
            </c:extLst>
          </c:dPt>
          <c:dPt>
            <c:idx val="2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D0-4188-88D4-9D2332BFBD4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Sheet1!$B$3:$B$5</c:f>
              <c:strCache>
                <c:ptCount val="3"/>
                <c:pt idx="0">
                  <c:v>Grwp ethnig arall / Other ethnic groups</c:v>
                </c:pt>
                <c:pt idx="1">
                  <c:v>Do not wish to disclose / Ddim eisiau gofnodi</c:v>
                </c:pt>
                <c:pt idx="2">
                  <c:v>Anhysbus / Unknown</c:v>
                </c:pt>
              </c:strCache>
            </c:strRef>
          </c:cat>
          <c:val>
            <c:numRef>
              <c:f>Sheet1!$I$3:$I$5</c:f>
              <c:numCache>
                <c:formatCode>General</c:formatCode>
                <c:ptCount val="3"/>
                <c:pt idx="0">
                  <c:v>2.5</c:v>
                </c:pt>
                <c:pt idx="1">
                  <c:v>2.4</c:v>
                </c:pt>
                <c:pt idx="2">
                  <c:v>13.6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D0-4188-88D4-9D2332BFBD4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1707564912"/>
        <c:axId val="-1707562736"/>
      </c:barChart>
      <c:catAx>
        <c:axId val="-1707564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62736"/>
        <c:crosses val="autoZero"/>
        <c:auto val="1"/>
        <c:lblAlgn val="ctr"/>
        <c:lblOffset val="100"/>
        <c:noMultiLvlLbl val="0"/>
      </c:catAx>
      <c:valAx>
        <c:axId val="-1707562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70756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730719827197835E-2"/>
          <c:y val="0.10058168088672258"/>
          <c:w val="0.97270320179463121"/>
          <c:h val="0.7420027198552035"/>
        </c:manualLayout>
      </c:layout>
      <c:lineChart>
        <c:grouping val="standard"/>
        <c:varyColors val="0"/>
        <c:ser>
          <c:idx val="1"/>
          <c:order val="0"/>
          <c:tx>
            <c:strRef>
              <c:f>Sheet1!$B$13</c:f>
              <c:strCache>
                <c:ptCount val="1"/>
                <c:pt idx="0">
                  <c:v>Gallu siarad Cymraeg / Ability to speak Welsh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Sheet1!$C$12:$G$12</c:f>
              <c:numCache>
                <c:formatCode>General</c:formatCode>
                <c:ptCount val="5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</c:numCache>
            </c:numRef>
          </c:cat>
          <c:val>
            <c:numRef>
              <c:f>Sheet1!$C$13:$G$13</c:f>
              <c:numCache>
                <c:formatCode>General</c:formatCode>
                <c:ptCount val="5"/>
                <c:pt idx="0">
                  <c:v>14.3</c:v>
                </c:pt>
                <c:pt idx="1">
                  <c:v>13</c:v>
                </c:pt>
                <c:pt idx="2">
                  <c:v>13.1</c:v>
                </c:pt>
                <c:pt idx="3">
                  <c:v>12.9</c:v>
                </c:pt>
                <c:pt idx="4">
                  <c:v>11.3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CC9-47A6-96C5-E21BC6DFB951}"/>
            </c:ext>
          </c:extLst>
        </c:ser>
        <c:ser>
          <c:idx val="0"/>
          <c:order val="1"/>
          <c:tx>
            <c:strRef>
              <c:f>Sheet1!$B$14</c:f>
              <c:strCache>
                <c:ptCount val="1"/>
                <c:pt idx="0">
                  <c:v>Gweithio yn y Gymraeg / Working in Welsh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2284-4517-AE52-4D7A1BD95254}"/>
              </c:ext>
            </c:extLst>
          </c:dPt>
          <c:dPt>
            <c:idx val="1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2284-4517-AE52-4D7A1BD95254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2284-4517-AE52-4D7A1BD95254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2284-4517-AE52-4D7A1BD95254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2284-4517-AE52-4D7A1BD952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Sheet1!$C$12:$G$12</c:f>
              <c:numCache>
                <c:formatCode>General</c:formatCode>
                <c:ptCount val="5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</c:numCache>
            </c:numRef>
          </c:cat>
          <c:val>
            <c:numRef>
              <c:f>Sheet1!$C$14:$G$14</c:f>
              <c:numCache>
                <c:formatCode>General</c:formatCode>
                <c:ptCount val="5"/>
                <c:pt idx="0" formatCode="0.0">
                  <c:v>10.7</c:v>
                </c:pt>
                <c:pt idx="1">
                  <c:v>9.6999999999999993</c:v>
                </c:pt>
                <c:pt idx="2">
                  <c:v>9.4</c:v>
                </c:pt>
                <c:pt idx="3">
                  <c:v>8.9</c:v>
                </c:pt>
                <c:pt idx="4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CC9-47A6-96C5-E21BC6DFB9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707555664"/>
        <c:axId val="-1707564368"/>
      </c:lineChart>
      <c:catAx>
        <c:axId val="-170755566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64368"/>
        <c:crosses val="autoZero"/>
        <c:auto val="1"/>
        <c:lblAlgn val="ctr"/>
        <c:lblOffset val="100"/>
        <c:noMultiLvlLbl val="0"/>
      </c:catAx>
      <c:valAx>
        <c:axId val="-1707564368"/>
        <c:scaling>
          <c:orientation val="minMax"/>
          <c:min val="7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5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265297954300231"/>
          <c:y val="0.92401827784371449"/>
          <c:w val="0.55390852215617681"/>
          <c:h val="6.87010882604300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398780641607167E-2"/>
          <c:y val="0.21759259259259259"/>
          <c:w val="0.97520243871678569"/>
          <c:h val="0.56273840769903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Sheet1!$B$20</c:f>
              <c:strCache>
                <c:ptCount val="1"/>
                <c:pt idx="0">
                  <c:v>Athrawon Addysg Bellach / Further Education Teachers</c:v>
                </c:pt>
              </c:strCache>
            </c:strRef>
          </c:tx>
          <c:spPr>
            <a:ln w="28575" cap="rnd">
              <a:solidFill>
                <a:srgbClr val="65C24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65C24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Sheet1!$C$14:$G$14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Sheet1!$C$20:$G$20</c:f>
              <c:numCache>
                <c:formatCode>General</c:formatCode>
                <c:ptCount val="5"/>
                <c:pt idx="0">
                  <c:v>10.6</c:v>
                </c:pt>
                <c:pt idx="1">
                  <c:v>11.3</c:v>
                </c:pt>
                <c:pt idx="2">
                  <c:v>11.7</c:v>
                </c:pt>
                <c:pt idx="3">
                  <c:v>11.8</c:v>
                </c:pt>
                <c:pt idx="4" formatCode="0.0">
                  <c:v>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D9-4133-983B-604AEEEC62D9}"/>
            </c:ext>
          </c:extLst>
        </c:ser>
        <c:ser>
          <c:idx val="1"/>
          <c:order val="1"/>
          <c:tx>
            <c:strRef>
              <c:f>Sheet1!$B$21</c:f>
              <c:strCache>
                <c:ptCount val="1"/>
                <c:pt idx="0">
                  <c:v>Gweithwyr Cymorth Dysgu Addysg Bellach / Further Education Learning Support Workers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CD9-4133-983B-604AEEEC62D9}"/>
                </c:ext>
              </c:extLst>
            </c:dLbl>
            <c:dLbl>
              <c:idx val="1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CD9-4133-983B-604AEEEC62D9}"/>
                </c:ext>
              </c:extLst>
            </c:dLbl>
            <c:dLbl>
              <c:idx val="2"/>
              <c:layout>
                <c:manualLayout>
                  <c:x val="-1.474897368598156E-2"/>
                  <c:y val="5.38406685663298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CD9-4133-983B-604AEEEC62D9}"/>
                </c:ext>
              </c:extLst>
            </c:dLbl>
            <c:dLbl>
              <c:idx val="3"/>
              <c:layout>
                <c:manualLayout>
                  <c:x val="-1.7954101891109766E-2"/>
                  <c:y val="-4.8668654294828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CD9-4133-983B-604AEEEC62D9}"/>
                </c:ext>
              </c:extLst>
            </c:dLbl>
            <c:dLbl>
              <c:idx val="4"/>
              <c:layout>
                <c:manualLayout>
                  <c:x val="-1.902247795948599E-2"/>
                  <c:y val="5.99436454067014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CD9-4133-983B-604AEEEC62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Sheet1!$C$14:$G$14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Sheet1!$C$21:$G$21</c:f>
              <c:numCache>
                <c:formatCode>General</c:formatCode>
                <c:ptCount val="5"/>
                <c:pt idx="0">
                  <c:v>9.8000000000000007</c:v>
                </c:pt>
                <c:pt idx="1">
                  <c:v>10.4</c:v>
                </c:pt>
                <c:pt idx="2">
                  <c:v>10.7</c:v>
                </c:pt>
                <c:pt idx="3">
                  <c:v>10.199999999999999</c:v>
                </c:pt>
                <c:pt idx="4">
                  <c:v>10.199999999999999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CD9-4133-983B-604AEEEC62D9}"/>
            </c:ext>
          </c:extLst>
        </c:ser>
        <c:ser>
          <c:idx val="2"/>
          <c:order val="2"/>
          <c:tx>
            <c:strRef>
              <c:f>Sheet1!$B$22</c:f>
              <c:strCache>
                <c:ptCount val="1"/>
                <c:pt idx="0">
                  <c:v>Ymarferwyr Dysgu Seiliedig ar Waith / Work-Based Learning Practitioners</c:v>
                </c:pt>
              </c:strCache>
            </c:strRef>
          </c:tx>
          <c:spPr>
            <a:ln w="28575" cap="rnd">
              <a:solidFill>
                <a:srgbClr val="295D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295DAD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1.902247795948599E-2"/>
                  <c:y val="-2.89115597776929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CD9-4133-983B-604AEEEC62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Sheet1!$C$14:$G$14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Sheet1!$C$22:$G$22</c:f>
              <c:numCache>
                <c:formatCode>General</c:formatCode>
                <c:ptCount val="5"/>
                <c:pt idx="0">
                  <c:v>7.9</c:v>
                </c:pt>
                <c:pt idx="1">
                  <c:v>8.9</c:v>
                </c:pt>
                <c:pt idx="2">
                  <c:v>9.4</c:v>
                </c:pt>
                <c:pt idx="3">
                  <c:v>9.6999999999999993</c:v>
                </c:pt>
                <c:pt idx="4">
                  <c:v>10.7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CD9-4133-983B-604AEEEC62D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707570352"/>
        <c:axId val="-1707556752"/>
      </c:lineChart>
      <c:dateAx>
        <c:axId val="-170757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56752"/>
        <c:crosses val="autoZero"/>
        <c:auto val="0"/>
        <c:lblOffset val="100"/>
        <c:baseTimeUnit val="days"/>
      </c:dateAx>
      <c:valAx>
        <c:axId val="-1707556752"/>
        <c:scaling>
          <c:orientation val="minMax"/>
          <c:max val="12"/>
          <c:min val="7"/>
        </c:scaling>
        <c:delete val="1"/>
        <c:axPos val="l"/>
        <c:numFmt formatCode="General" sourceLinked="1"/>
        <c:majorTickMark val="out"/>
        <c:minorTickMark val="none"/>
        <c:tickLblPos val="nextTo"/>
        <c:crossAx val="-1707570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168708078156897"/>
          <c:w val="1"/>
          <c:h val="0.119794400699912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just"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752136752136752E-2"/>
          <c:y val="0.15516042814504283"/>
          <c:w val="0.97649572649572647"/>
          <c:h val="0.59018587893495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Sheet1!$B$15</c:f>
              <c:strCache>
                <c:ptCount val="1"/>
                <c:pt idx="0">
                  <c:v>Athrawon Addysg Bellach / Further Education Teachers</c:v>
                </c:pt>
              </c:strCache>
            </c:strRef>
          </c:tx>
          <c:spPr>
            <a:ln w="28575" cap="rnd">
              <a:solidFill>
                <a:srgbClr val="65C24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65C24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Sheet1!$C$14:$G$14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Sheet1!$C$15:$G$15</c:f>
              <c:numCache>
                <c:formatCode>General</c:formatCode>
                <c:ptCount val="5"/>
                <c:pt idx="0">
                  <c:v>15.2</c:v>
                </c:pt>
                <c:pt idx="1">
                  <c:v>16.2</c:v>
                </c:pt>
                <c:pt idx="2">
                  <c:v>16.399999999999999</c:v>
                </c:pt>
                <c:pt idx="3">
                  <c:v>16.7</c:v>
                </c:pt>
                <c:pt idx="4">
                  <c:v>17.100000000000001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2C-4001-B1D6-A527F0067BF1}"/>
            </c:ext>
          </c:extLst>
        </c:ser>
        <c:ser>
          <c:idx val="1"/>
          <c:order val="1"/>
          <c:tx>
            <c:strRef>
              <c:f>Sheet1!$B$16</c:f>
              <c:strCache>
                <c:ptCount val="1"/>
                <c:pt idx="0">
                  <c:v>Gweithwyr Cymorth Dysgu Addysg Bellach / Further Education Learning Support Workers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12C-4001-B1D6-A527F0067BF1}"/>
                </c:ext>
              </c:extLst>
            </c:dLbl>
            <c:dLbl>
              <c:idx val="1"/>
              <c:layout>
                <c:manualLayout>
                  <c:x val="-1.9022477959485834E-2"/>
                  <c:y val="5.38406685663297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12C-4001-B1D6-A527F0067BF1}"/>
                </c:ext>
              </c:extLst>
            </c:dLbl>
            <c:dLbl>
              <c:idx val="2"/>
              <c:layout>
                <c:manualLayout>
                  <c:x val="-1.474897368598156E-2"/>
                  <c:y val="5.90126828378312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12C-4001-B1D6-A527F0067BF1}"/>
                </c:ext>
              </c:extLst>
            </c:dLbl>
            <c:dLbl>
              <c:idx val="3"/>
              <c:layout>
                <c:manualLayout>
                  <c:x val="-1.7954101891109766E-2"/>
                  <c:y val="-3.31526114803241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12C-4001-B1D6-A527F0067BF1}"/>
                </c:ext>
              </c:extLst>
            </c:dLbl>
            <c:dLbl>
              <c:idx val="4"/>
              <c:layout>
                <c:manualLayout>
                  <c:x val="-1.902247795948599E-2"/>
                  <c:y val="-4.8668654294828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6292735042735042E-2"/>
                      <c:h val="8.182126577515258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212C-4001-B1D6-A527F0067B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Sheet1!$C$14:$G$14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Sheet1!$C$16:$G$16</c:f>
              <c:numCache>
                <c:formatCode>General</c:formatCode>
                <c:ptCount val="5"/>
                <c:pt idx="0">
                  <c:v>14.6</c:v>
                </c:pt>
                <c:pt idx="1">
                  <c:v>15.1</c:v>
                </c:pt>
                <c:pt idx="2">
                  <c:v>15.2</c:v>
                </c:pt>
                <c:pt idx="3">
                  <c:v>14.8</c:v>
                </c:pt>
                <c:pt idx="4">
                  <c:v>15.2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12C-4001-B1D6-A527F0067BF1}"/>
            </c:ext>
          </c:extLst>
        </c:ser>
        <c:ser>
          <c:idx val="2"/>
          <c:order val="2"/>
          <c:tx>
            <c:strRef>
              <c:f>Sheet1!$B$17</c:f>
              <c:strCache>
                <c:ptCount val="1"/>
                <c:pt idx="0">
                  <c:v>Ymarferwyr Dysgu Seiliedig ar Waith / Work-Based Learning Practitioners</c:v>
                </c:pt>
              </c:strCache>
            </c:strRef>
          </c:tx>
          <c:spPr>
            <a:ln w="28575" cap="rnd">
              <a:solidFill>
                <a:srgbClr val="295D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295DAD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9022477959485834E-2"/>
                  <c:y val="4.86686542948284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12C-4001-B1D6-A527F0067B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Sheet1!$C$14:$G$14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Sheet1!$C$17:$G$17</c:f>
              <c:numCache>
                <c:formatCode>General</c:formatCode>
                <c:ptCount val="5"/>
                <c:pt idx="0">
                  <c:v>11.3</c:v>
                </c:pt>
                <c:pt idx="1">
                  <c:v>12.9</c:v>
                </c:pt>
                <c:pt idx="2">
                  <c:v>13.1</c:v>
                </c:pt>
                <c:pt idx="3" formatCode="0.0">
                  <c:v>13</c:v>
                </c:pt>
                <c:pt idx="4">
                  <c:v>14.3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12C-4001-B1D6-A527F0067BF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707561648"/>
        <c:axId val="-1707556208"/>
      </c:lineChart>
      <c:dateAx>
        <c:axId val="-1707561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56208"/>
        <c:crosses val="autoZero"/>
        <c:auto val="0"/>
        <c:lblOffset val="100"/>
        <c:baseTimeUnit val="days"/>
      </c:dateAx>
      <c:valAx>
        <c:axId val="-1707556208"/>
        <c:scaling>
          <c:orientation val="minMax"/>
          <c:min val="10"/>
        </c:scaling>
        <c:delete val="1"/>
        <c:axPos val="l"/>
        <c:numFmt formatCode="General" sourceLinked="1"/>
        <c:majorTickMark val="out"/>
        <c:minorTickMark val="none"/>
        <c:tickLblPos val="nextTo"/>
        <c:crossAx val="-1707561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466495732273738"/>
          <c:w val="1"/>
          <c:h val="0.137557253587117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63747041155744"/>
          <c:y val="0.1844909964658249"/>
          <c:w val="0.87836252958844241"/>
          <c:h val="0.7298369049784898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Gender!$I$11</c:f>
              <c:strCache>
                <c:ptCount val="1"/>
                <c:pt idx="0">
                  <c:v>Welsh/Cymraeg</c:v>
                </c:pt>
              </c:strCache>
            </c:strRef>
          </c:tx>
          <c:spPr>
            <a:solidFill>
              <a:srgbClr val="C5E0B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Gender!$H$12:$H$13</c:f>
              <c:strCache>
                <c:ptCount val="2"/>
                <c:pt idx="0">
                  <c:v>Benyw/Female</c:v>
                </c:pt>
                <c:pt idx="1">
                  <c:v>Gwryw/Male</c:v>
                </c:pt>
              </c:strCache>
            </c:strRef>
          </c:cat>
          <c:val>
            <c:numRef>
              <c:f>Gender!$I$12:$I$13</c:f>
              <c:numCache>
                <c:formatCode>0.0%</c:formatCode>
                <c:ptCount val="2"/>
                <c:pt idx="0">
                  <c:v>9.9941037735849059E-2</c:v>
                </c:pt>
                <c:pt idx="1">
                  <c:v>7.1049528301886794E-2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F7-4032-9D76-4193EC71F8F2}"/>
            </c:ext>
          </c:extLst>
        </c:ser>
        <c:ser>
          <c:idx val="1"/>
          <c:order val="1"/>
          <c:tx>
            <c:strRef>
              <c:f>Gender!$J$11</c:f>
              <c:strCache>
                <c:ptCount val="1"/>
                <c:pt idx="0">
                  <c:v>English/Saesneg</c:v>
                </c:pt>
              </c:strCache>
            </c:strRef>
          </c:tx>
          <c:spPr>
            <a:solidFill>
              <a:srgbClr val="00753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Gender!$H$12:$H$13</c:f>
              <c:strCache>
                <c:ptCount val="2"/>
                <c:pt idx="0">
                  <c:v>Benyw/Female</c:v>
                </c:pt>
                <c:pt idx="1">
                  <c:v>Gwryw/Male</c:v>
                </c:pt>
              </c:strCache>
            </c:strRef>
          </c:cat>
          <c:val>
            <c:numRef>
              <c:f>Gender!$J$12:$J$13</c:f>
              <c:numCache>
                <c:formatCode>0.0%</c:formatCode>
                <c:ptCount val="2"/>
                <c:pt idx="0">
                  <c:v>0.49336674528301888</c:v>
                </c:pt>
                <c:pt idx="1">
                  <c:v>0.33564268867924529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F7-4032-9D76-4193EC71F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64922224"/>
        <c:axId val="-1864914064"/>
      </c:barChart>
      <c:catAx>
        <c:axId val="-18649222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14064"/>
        <c:crosses val="autoZero"/>
        <c:auto val="1"/>
        <c:lblAlgn val="ctr"/>
        <c:lblOffset val="100"/>
        <c:noMultiLvlLbl val="0"/>
      </c:catAx>
      <c:valAx>
        <c:axId val="-1864914064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864922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147228940247264E-2"/>
          <c:y val="3.3572589082928567E-2"/>
          <c:w val="0.94563183060014855"/>
          <c:h val="0.772319260966833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17A37"/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9F-4327-B67C-614F666DBBE7}"/>
              </c:ext>
            </c:extLst>
          </c:dPt>
          <c:dPt>
            <c:idx val="1"/>
            <c:invertIfNegative val="0"/>
            <c:bubble3D val="0"/>
            <c:spPr>
              <a:solidFill>
                <a:srgbClr val="70AD47">
                  <a:lumMod val="20000"/>
                  <a:lumOff val="80000"/>
                </a:srgbClr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9F-4327-B67C-614F666DBBE7}"/>
              </c:ext>
            </c:extLst>
          </c:dPt>
          <c:dPt>
            <c:idx val="2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9F-4327-B67C-614F666DBBE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Sheet1!$B$3:$B$5</c:f>
              <c:strCache>
                <c:ptCount val="3"/>
                <c:pt idx="0">
                  <c:v>Grwp ethnig arall / Other ethnic groups</c:v>
                </c:pt>
                <c:pt idx="1">
                  <c:v>Do not wish to disclose / Ddim eisiau gofnodi</c:v>
                </c:pt>
                <c:pt idx="2">
                  <c:v>Anhysbus / Unknown</c:v>
                </c:pt>
              </c:strCache>
            </c:strRef>
          </c:cat>
          <c:val>
            <c:numRef>
              <c:f>Sheet1!$D$3:$D$5</c:f>
              <c:numCache>
                <c:formatCode>General</c:formatCode>
                <c:ptCount val="3"/>
                <c:pt idx="0">
                  <c:v>4.0999999999999996</c:v>
                </c:pt>
                <c:pt idx="1">
                  <c:v>2.2999999999999998</c:v>
                </c:pt>
                <c:pt idx="2">
                  <c:v>17.2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09F-4327-B67C-614F666DBB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1864919504"/>
        <c:axId val="-1864920592"/>
      </c:barChart>
      <c:catAx>
        <c:axId val="-1864919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20592"/>
        <c:crosses val="autoZero"/>
        <c:auto val="1"/>
        <c:lblAlgn val="ctr"/>
        <c:lblOffset val="100"/>
        <c:noMultiLvlLbl val="0"/>
      </c:catAx>
      <c:valAx>
        <c:axId val="-18649205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86491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730719827197835E-2"/>
          <c:y val="0.10058168088672258"/>
          <c:w val="0.97270320179463121"/>
          <c:h val="0.7420027198552035"/>
        </c:manualLayout>
      </c:layout>
      <c:lineChart>
        <c:grouping val="standard"/>
        <c:varyColors val="0"/>
        <c:ser>
          <c:idx val="1"/>
          <c:order val="0"/>
          <c:tx>
            <c:strRef>
              <c:f>Sheet1!$B$13</c:f>
              <c:strCache>
                <c:ptCount val="1"/>
                <c:pt idx="0">
                  <c:v>Gallu siarad Cymraeg / Ability to speak Welsh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Sheet1!$C$12:$G$12</c:f>
              <c:numCache>
                <c:formatCode>General</c:formatCode>
                <c:ptCount val="5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</c:numCache>
            </c:numRef>
          </c:cat>
          <c:val>
            <c:numRef>
              <c:f>Sheet1!$C$13:$G$13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16.7</c:v>
                </c:pt>
                <c:pt idx="2">
                  <c:v>16.399999999999999</c:v>
                </c:pt>
                <c:pt idx="3">
                  <c:v>16.2</c:v>
                </c:pt>
                <c:pt idx="4">
                  <c:v>15.2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CC9-47A6-96C5-E21BC6DFB951}"/>
            </c:ext>
          </c:extLst>
        </c:ser>
        <c:ser>
          <c:idx val="0"/>
          <c:order val="1"/>
          <c:tx>
            <c:strRef>
              <c:f>Sheet1!$B$14</c:f>
              <c:strCache>
                <c:ptCount val="1"/>
                <c:pt idx="0">
                  <c:v>Gweithio yn y Gymraeg / Working in Welsh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2284-4517-AE52-4D7A1BD95254}"/>
              </c:ext>
            </c:extLst>
          </c:dPt>
          <c:dPt>
            <c:idx val="1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2284-4517-AE52-4D7A1BD95254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2284-4517-AE52-4D7A1BD95254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2284-4517-AE52-4D7A1BD95254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2284-4517-AE52-4D7A1BD952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Sheet1!$C$12:$G$12</c:f>
              <c:numCache>
                <c:formatCode>General</c:formatCode>
                <c:ptCount val="5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</c:numCache>
            </c:numRef>
          </c:cat>
          <c:val>
            <c:numRef>
              <c:f>Sheet1!$C$14:$G$14</c:f>
              <c:numCache>
                <c:formatCode>General</c:formatCode>
                <c:ptCount val="5"/>
                <c:pt idx="0" formatCode="0.0">
                  <c:v>12</c:v>
                </c:pt>
                <c:pt idx="1">
                  <c:v>11.8</c:v>
                </c:pt>
                <c:pt idx="2">
                  <c:v>11.7</c:v>
                </c:pt>
                <c:pt idx="3">
                  <c:v>11.3</c:v>
                </c:pt>
                <c:pt idx="4">
                  <c:v>10.6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CC9-47A6-96C5-E21BC6DFB9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864913520"/>
        <c:axId val="-1864908080"/>
      </c:lineChart>
      <c:catAx>
        <c:axId val="-1864913520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08080"/>
        <c:crosses val="autoZero"/>
        <c:auto val="1"/>
        <c:lblAlgn val="ctr"/>
        <c:lblOffset val="100"/>
        <c:noMultiLvlLbl val="0"/>
      </c:catAx>
      <c:valAx>
        <c:axId val="-1864908080"/>
        <c:scaling>
          <c:orientation val="minMax"/>
          <c:min val="10"/>
        </c:scaling>
        <c:delete val="1"/>
        <c:axPos val="r"/>
        <c:numFmt formatCode="General" sourceLinked="1"/>
        <c:majorTickMark val="out"/>
        <c:minorTickMark val="none"/>
        <c:tickLblPos val="nextTo"/>
        <c:crossAx val="-1864913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265297954300231"/>
          <c:y val="0.92401827784371449"/>
          <c:w val="0.55390852215617681"/>
          <c:h val="6.87010882604300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461013996715947"/>
          <c:y val="8.877586175331495E-2"/>
          <c:w val="0.89538986003284049"/>
          <c:h val="0.8102939389753328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'Age check'!$H$9</c:f>
              <c:strCache>
                <c:ptCount val="1"/>
                <c:pt idx="0">
                  <c:v>Cymraeg/Welsh</c:v>
                </c:pt>
              </c:strCache>
            </c:strRef>
          </c:tx>
          <c:spPr>
            <a:solidFill>
              <a:srgbClr val="C5E0B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check'!$G$10:$G$14</c:f>
              <c:strCache>
                <c:ptCount val="5"/>
                <c:pt idx="0">
                  <c:v>Dan/Under 30</c:v>
                </c:pt>
                <c:pt idx="1">
                  <c:v>30 - 39</c:v>
                </c:pt>
                <c:pt idx="2">
                  <c:v>40 - 49</c:v>
                </c:pt>
                <c:pt idx="3">
                  <c:v>50 - 59</c:v>
                </c:pt>
                <c:pt idx="4">
                  <c:v>60+</c:v>
                </c:pt>
              </c:strCache>
            </c:strRef>
          </c:cat>
          <c:val>
            <c:numRef>
              <c:f>'Age check'!$H$10:$H$14</c:f>
              <c:numCache>
                <c:formatCode>0.0%</c:formatCode>
                <c:ptCount val="5"/>
                <c:pt idx="0">
                  <c:v>4.1248786800388224E-2</c:v>
                </c:pt>
                <c:pt idx="1">
                  <c:v>3.445486897444193E-2</c:v>
                </c:pt>
                <c:pt idx="2">
                  <c:v>3.3160789388547399E-2</c:v>
                </c:pt>
                <c:pt idx="3">
                  <c:v>2.5072791976706567E-2</c:v>
                </c:pt>
                <c:pt idx="4">
                  <c:v>1.8117114202523456E-2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66-4D04-A42D-6CA9F00E70BC}"/>
            </c:ext>
          </c:extLst>
        </c:ser>
        <c:ser>
          <c:idx val="1"/>
          <c:order val="1"/>
          <c:tx>
            <c:strRef>
              <c:f>'Age check'!$I$9</c:f>
              <c:strCache>
                <c:ptCount val="1"/>
                <c:pt idx="0">
                  <c:v>English/Saesneg</c:v>
                </c:pt>
              </c:strCache>
            </c:strRef>
          </c:tx>
          <c:spPr>
            <a:solidFill>
              <a:srgbClr val="00753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check'!$G$10:$G$14</c:f>
              <c:strCache>
                <c:ptCount val="5"/>
                <c:pt idx="0">
                  <c:v>Dan/Under 30</c:v>
                </c:pt>
                <c:pt idx="1">
                  <c:v>30 - 39</c:v>
                </c:pt>
                <c:pt idx="2">
                  <c:v>40 - 49</c:v>
                </c:pt>
                <c:pt idx="3">
                  <c:v>50 - 59</c:v>
                </c:pt>
                <c:pt idx="4">
                  <c:v>60+</c:v>
                </c:pt>
              </c:strCache>
            </c:strRef>
          </c:cat>
          <c:val>
            <c:numRef>
              <c:f>'Age check'!$I$10:$I$14</c:f>
              <c:numCache>
                <c:formatCode>0%</c:formatCode>
                <c:ptCount val="5"/>
                <c:pt idx="0">
                  <c:v>0.17195082497573599</c:v>
                </c:pt>
                <c:pt idx="1">
                  <c:v>0.19508249757360077</c:v>
                </c:pt>
                <c:pt idx="2">
                  <c:v>0.18197994176641863</c:v>
                </c:pt>
                <c:pt idx="3">
                  <c:v>0.18925913943707537</c:v>
                </c:pt>
                <c:pt idx="4">
                  <c:v>0.10967324490456164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66-4D04-A42D-6CA9F00E7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64920048"/>
        <c:axId val="-1864918960"/>
      </c:barChart>
      <c:catAx>
        <c:axId val="-18649200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>
                <a:alpha val="92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18960"/>
        <c:crosses val="autoZero"/>
        <c:auto val="1"/>
        <c:lblAlgn val="ctr"/>
        <c:lblOffset val="100"/>
        <c:noMultiLvlLbl val="0"/>
      </c:catAx>
      <c:valAx>
        <c:axId val="-1864918960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864920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085012157254263"/>
          <c:y val="0.1060057030233536"/>
          <c:w val="0.8644809509749114"/>
          <c:h val="0.8166828214071700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Gender!$I$6</c:f>
              <c:strCache>
                <c:ptCount val="1"/>
                <c:pt idx="0">
                  <c:v>Welsh/Cymraeg</c:v>
                </c:pt>
              </c:strCache>
            </c:strRef>
          </c:tx>
          <c:spPr>
            <a:solidFill>
              <a:srgbClr val="C5E0B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Gender!$H$7:$H$8</c:f>
              <c:strCache>
                <c:ptCount val="2"/>
                <c:pt idx="0">
                  <c:v>Benyw/Female</c:v>
                </c:pt>
                <c:pt idx="1">
                  <c:v>Gwryw/Male</c:v>
                </c:pt>
              </c:strCache>
              <c:extLst/>
            </c:strRef>
          </c:cat>
          <c:val>
            <c:numRef>
              <c:f>Gender!$I$7:$I$8</c:f>
              <c:numCache>
                <c:formatCode>0.0%</c:formatCode>
                <c:ptCount val="2"/>
                <c:pt idx="0">
                  <c:v>0.10085802169337867</c:v>
                </c:pt>
                <c:pt idx="1">
                  <c:v>5.131941071717662E-2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ADDE-495B-965A-BF72B6F348F1}"/>
            </c:ext>
          </c:extLst>
        </c:ser>
        <c:ser>
          <c:idx val="1"/>
          <c:order val="1"/>
          <c:tx>
            <c:strRef>
              <c:f>Gender!$J$6</c:f>
              <c:strCache>
                <c:ptCount val="1"/>
                <c:pt idx="0">
                  <c:v>English/Saesneg</c:v>
                </c:pt>
              </c:strCache>
            </c:strRef>
          </c:tx>
          <c:spPr>
            <a:solidFill>
              <a:srgbClr val="00753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Gender!$H$7:$H$8</c:f>
              <c:strCache>
                <c:ptCount val="2"/>
                <c:pt idx="0">
                  <c:v>Benyw/Female</c:v>
                </c:pt>
                <c:pt idx="1">
                  <c:v>Gwryw/Male</c:v>
                </c:pt>
              </c:strCache>
              <c:extLst/>
            </c:strRef>
          </c:cat>
          <c:val>
            <c:numRef>
              <c:f>Gender!$J$7:$J$8</c:f>
              <c:numCache>
                <c:formatCode>0.0%</c:formatCode>
                <c:ptCount val="2"/>
                <c:pt idx="0">
                  <c:v>0.58572122389509473</c:v>
                </c:pt>
                <c:pt idx="1">
                  <c:v>0.26210134369435001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ADDE-495B-965A-BF72B6F348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64917328"/>
        <c:axId val="-1864916784"/>
      </c:barChart>
      <c:catAx>
        <c:axId val="-18649173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16784"/>
        <c:crosses val="autoZero"/>
        <c:auto val="1"/>
        <c:lblAlgn val="ctr"/>
        <c:lblOffset val="100"/>
        <c:noMultiLvlLbl val="0"/>
      </c:catAx>
      <c:valAx>
        <c:axId val="-1864916784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86491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058237484016619E-2"/>
          <c:y val="3.2759993522092357E-2"/>
          <c:w val="0.9382068203723215"/>
          <c:h val="0.81041661043482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Sheet1!$G$1</c:f>
              <c:strCache>
                <c:ptCount val="1"/>
              </c:strCache>
            </c:strRef>
          </c:tx>
          <c:spPr>
            <a:solidFill>
              <a:srgbClr val="017A37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17A37"/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AF-4790-88D6-29815F557B2A}"/>
              </c:ext>
            </c:extLst>
          </c:dPt>
          <c:dPt>
            <c:idx val="1"/>
            <c:invertIfNegative val="0"/>
            <c:bubble3D val="0"/>
            <c:spPr>
              <a:solidFill>
                <a:srgbClr val="70AD47">
                  <a:lumMod val="20000"/>
                  <a:lumOff val="80000"/>
                </a:srgbClr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AF-4790-88D6-29815F557B2A}"/>
              </c:ext>
            </c:extLst>
          </c:dPt>
          <c:dPt>
            <c:idx val="2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  <a:ln w="19050"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AF-4790-88D6-29815F557B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Sheet1!$B$3:$B$5</c:f>
              <c:strCache>
                <c:ptCount val="3"/>
                <c:pt idx="0">
                  <c:v>Grwp ethnig arall / Other ethnic groups</c:v>
                </c:pt>
                <c:pt idx="1">
                  <c:v>Do not wish to disclose / Ddim eisiau gofnodi</c:v>
                </c:pt>
                <c:pt idx="2">
                  <c:v>Anhysbus / Unknown</c:v>
                </c:pt>
              </c:strCache>
            </c:strRef>
          </c:cat>
          <c:val>
            <c:numRef>
              <c:f>Sheet1!$G$3:$G$5</c:f>
              <c:numCache>
                <c:formatCode>General</c:formatCode>
                <c:ptCount val="3"/>
                <c:pt idx="0">
                  <c:v>7.2</c:v>
                </c:pt>
                <c:pt idx="1">
                  <c:v>2.5</c:v>
                </c:pt>
                <c:pt idx="2">
                  <c:v>10.6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6AF-4790-88D6-29815F557B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1864916240"/>
        <c:axId val="-1864915696"/>
      </c:barChart>
      <c:catAx>
        <c:axId val="-1864916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15696"/>
        <c:crosses val="autoZero"/>
        <c:auto val="1"/>
        <c:lblAlgn val="ctr"/>
        <c:lblOffset val="100"/>
        <c:noMultiLvlLbl val="0"/>
      </c:catAx>
      <c:valAx>
        <c:axId val="-18649156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864916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730719827197835E-2"/>
          <c:y val="0.10058168088672258"/>
          <c:w val="0.97270320179463121"/>
          <c:h val="0.7420027198552035"/>
        </c:manualLayout>
      </c:layout>
      <c:lineChart>
        <c:grouping val="standard"/>
        <c:varyColors val="0"/>
        <c:ser>
          <c:idx val="1"/>
          <c:order val="0"/>
          <c:tx>
            <c:strRef>
              <c:f>Sheet1!$B$13</c:f>
              <c:strCache>
                <c:ptCount val="1"/>
                <c:pt idx="0">
                  <c:v>Gallu siarad Cymraeg / Ability to speak Welsh</c:v>
                </c:pt>
              </c:strCache>
            </c:strRef>
          </c:tx>
          <c:spPr>
            <a:ln w="28575" cap="rnd">
              <a:solidFill>
                <a:srgbClr val="A8117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Sheet1!$C$12:$G$12</c:f>
              <c:numCache>
                <c:formatCode>General</c:formatCode>
                <c:ptCount val="5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</c:numCache>
            </c:numRef>
          </c:cat>
          <c:val>
            <c:numRef>
              <c:f>Sheet1!$C$13:$G$13</c:f>
              <c:numCache>
                <c:formatCode>General</c:formatCode>
                <c:ptCount val="5"/>
                <c:pt idx="0">
                  <c:v>15.2</c:v>
                </c:pt>
                <c:pt idx="1">
                  <c:v>14.8</c:v>
                </c:pt>
                <c:pt idx="2">
                  <c:v>15.2</c:v>
                </c:pt>
                <c:pt idx="3">
                  <c:v>15.1</c:v>
                </c:pt>
                <c:pt idx="4">
                  <c:v>14.6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CC9-47A6-96C5-E21BC6DFB951}"/>
            </c:ext>
          </c:extLst>
        </c:ser>
        <c:ser>
          <c:idx val="0"/>
          <c:order val="1"/>
          <c:tx>
            <c:strRef>
              <c:f>Sheet1!$B$14</c:f>
              <c:strCache>
                <c:ptCount val="1"/>
                <c:pt idx="0">
                  <c:v>Gweithio yn y Gymraeg / Working in Welsh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8117C"/>
              </a:solidFill>
              <a:ln w="9525">
                <a:solidFill>
                  <a:srgbClr val="A8117C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2284-4517-AE52-4D7A1BD95254}"/>
              </c:ext>
            </c:extLst>
          </c:dPt>
          <c:dPt>
            <c:idx val="1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2284-4517-AE52-4D7A1BD95254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2284-4517-AE52-4D7A1BD95254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2284-4517-AE52-4D7A1BD95254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007534"/>
                </a:solidFill>
                <a:ln w="9525">
                  <a:solidFill>
                    <a:srgbClr val="007534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2284-4517-AE52-4D7A1BD952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Sheet1!$C$12:$G$12</c:f>
              <c:numCache>
                <c:formatCode>General</c:formatCode>
                <c:ptCount val="5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</c:numCache>
            </c:numRef>
          </c:cat>
          <c:val>
            <c:numRef>
              <c:f>Sheet1!$C$14:$G$14</c:f>
              <c:numCache>
                <c:formatCode>General</c:formatCode>
                <c:ptCount val="5"/>
                <c:pt idx="0" formatCode="0.0">
                  <c:v>10.199999999999999</c:v>
                </c:pt>
                <c:pt idx="1">
                  <c:v>10.199999999999999</c:v>
                </c:pt>
                <c:pt idx="2">
                  <c:v>10.7</c:v>
                </c:pt>
                <c:pt idx="3">
                  <c:v>10.4</c:v>
                </c:pt>
                <c:pt idx="4">
                  <c:v>10.1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CC9-47A6-96C5-E21BC6DFB9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864915152"/>
        <c:axId val="-1864914608"/>
      </c:lineChart>
      <c:catAx>
        <c:axId val="-1864915152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64914608"/>
        <c:crosses val="autoZero"/>
        <c:auto val="1"/>
        <c:lblAlgn val="ctr"/>
        <c:lblOffset val="100"/>
        <c:noMultiLvlLbl val="0"/>
      </c:catAx>
      <c:valAx>
        <c:axId val="-1864914608"/>
        <c:scaling>
          <c:orientation val="minMax"/>
          <c:min val="9"/>
        </c:scaling>
        <c:delete val="1"/>
        <c:axPos val="r"/>
        <c:numFmt formatCode="General" sourceLinked="1"/>
        <c:majorTickMark val="out"/>
        <c:minorTickMark val="none"/>
        <c:tickLblPos val="nextTo"/>
        <c:crossAx val="-1864915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265297954300231"/>
          <c:y val="0.92401827784371449"/>
          <c:w val="0.55390852215617681"/>
          <c:h val="6.87010882604300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320517422144331"/>
          <c:y val="7.7690043235902451E-2"/>
          <c:w val="0.88679482577855651"/>
          <c:h val="0.8063138963221955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'Age check'!$H$17</c:f>
              <c:strCache>
                <c:ptCount val="1"/>
                <c:pt idx="0">
                  <c:v>Cymraeg/Welsh</c:v>
                </c:pt>
              </c:strCache>
            </c:strRef>
          </c:tx>
          <c:spPr>
            <a:solidFill>
              <a:srgbClr val="C5E0B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check'!$G$18:$G$22</c:f>
              <c:strCache>
                <c:ptCount val="5"/>
                <c:pt idx="0">
                  <c:v>Dan/Under 30</c:v>
                </c:pt>
                <c:pt idx="1">
                  <c:v>30 - 39</c:v>
                </c:pt>
                <c:pt idx="2">
                  <c:v>40 - 49</c:v>
                </c:pt>
                <c:pt idx="3">
                  <c:v>50 - 59</c:v>
                </c:pt>
                <c:pt idx="4">
                  <c:v>60+</c:v>
                </c:pt>
              </c:strCache>
            </c:strRef>
          </c:cat>
          <c:val>
            <c:numRef>
              <c:f>'Age check'!$H$18:$H$22</c:f>
              <c:numCache>
                <c:formatCode>0.0%</c:formatCode>
                <c:ptCount val="5"/>
                <c:pt idx="0">
                  <c:v>2.0138262699128343E-2</c:v>
                </c:pt>
                <c:pt idx="1">
                  <c:v>4.2380522993688011E-2</c:v>
                </c:pt>
                <c:pt idx="2">
                  <c:v>3.6068530207394048E-2</c:v>
                </c:pt>
                <c:pt idx="3">
                  <c:v>2.6149684400360685E-2</c:v>
                </c:pt>
                <c:pt idx="4">
                  <c:v>1.8334836188758641E-2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C4-4412-B858-C1F47F727BDB}"/>
            </c:ext>
          </c:extLst>
        </c:ser>
        <c:ser>
          <c:idx val="1"/>
          <c:order val="1"/>
          <c:tx>
            <c:strRef>
              <c:f>'Age check'!$I$17</c:f>
              <c:strCache>
                <c:ptCount val="1"/>
                <c:pt idx="0">
                  <c:v>English/Saesneg</c:v>
                </c:pt>
              </c:strCache>
            </c:strRef>
          </c:tx>
          <c:spPr>
            <a:solidFill>
              <a:srgbClr val="007534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check'!$G$18:$G$22</c:f>
              <c:strCache>
                <c:ptCount val="5"/>
                <c:pt idx="0">
                  <c:v>Dan/Under 30</c:v>
                </c:pt>
                <c:pt idx="1">
                  <c:v>30 - 39</c:v>
                </c:pt>
                <c:pt idx="2">
                  <c:v>40 - 49</c:v>
                </c:pt>
                <c:pt idx="3">
                  <c:v>50 - 59</c:v>
                </c:pt>
                <c:pt idx="4">
                  <c:v>60+</c:v>
                </c:pt>
              </c:strCache>
            </c:strRef>
          </c:cat>
          <c:val>
            <c:numRef>
              <c:f>'Age check'!$I$18:$I$22</c:f>
              <c:numCache>
                <c:formatCode>0%</c:formatCode>
                <c:ptCount val="5"/>
                <c:pt idx="0">
                  <c:v>7.6345055605650733E-2</c:v>
                </c:pt>
                <c:pt idx="1">
                  <c:v>0.19747520288548243</c:v>
                </c:pt>
                <c:pt idx="2">
                  <c:v>0.2344454463480613</c:v>
                </c:pt>
                <c:pt idx="3">
                  <c:v>0.21971746318004207</c:v>
                </c:pt>
                <c:pt idx="4">
                  <c:v>0.12894499549143373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C4-4412-B858-C1F47F727B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137312"/>
        <c:axId val="-1707565456"/>
      </c:barChart>
      <c:catAx>
        <c:axId val="-11373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7565456"/>
        <c:crosses val="autoZero"/>
        <c:auto val="1"/>
        <c:lblAlgn val="ctr"/>
        <c:lblOffset val="100"/>
        <c:noMultiLvlLbl val="0"/>
      </c:catAx>
      <c:valAx>
        <c:axId val="-1707565456"/>
        <c:scaling>
          <c:orientation val="minMax"/>
        </c:scaling>
        <c:delete val="1"/>
        <c:axPos val="t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-1137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12C449AC-6D42-4DEC-8BFF-C9B3AE928987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0B081927-AEB2-487D-AE01-8AF017CCFE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811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218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200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305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86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798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143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39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297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706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5565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449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0535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120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6835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449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1401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978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081927-AEB2-487D-AE01-8AF017CCFE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587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38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750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410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557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300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267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910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081927-AEB2-487D-AE01-8AF017CCFE3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066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 userDrawn="1"/>
        </p:nvSpPr>
        <p:spPr>
          <a:xfrm>
            <a:off x="145253" y="156049"/>
            <a:ext cx="11917858" cy="5759531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8E1B-D8DF-45DF-BAB9-272F0E646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743" y="2110189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Welsh title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2E874F3-E832-4ACE-B304-0981CEDA5D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6743" y="2980344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 userDrawn="1"/>
        </p:nvGrpSpPr>
        <p:grpSpPr>
          <a:xfrm>
            <a:off x="145253" y="6057552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 userDrawn="1"/>
        </p:nvSpPr>
        <p:spPr>
          <a:xfrm>
            <a:off x="69897" y="6332619"/>
            <a:ext cx="463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 | www.ewc.wales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EAE25E-1AFF-4DDD-9A86-1BD2102B12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6743" y="4721193"/>
            <a:ext cx="8955626" cy="40022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4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5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605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68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 userDrawn="1"/>
        </p:nvSpPr>
        <p:spPr>
          <a:xfrm>
            <a:off x="145253" y="156049"/>
            <a:ext cx="11917858" cy="5759531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8E1B-D8DF-45DF-BAB9-272F0E646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743" y="2110189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Welsh title</a:t>
            </a:r>
            <a:endParaRPr lang="en-GB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2E874F3-E832-4ACE-B304-0981CEDA5D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6743" y="2980344"/>
            <a:ext cx="8955626" cy="60760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 userDrawn="1"/>
        </p:nvGrpSpPr>
        <p:grpSpPr>
          <a:xfrm>
            <a:off x="145253" y="6057552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 userDrawn="1"/>
        </p:nvSpPr>
        <p:spPr>
          <a:xfrm>
            <a:off x="69897" y="6332619"/>
            <a:ext cx="4638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 | www.ewc.wales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0EAE25E-1AFF-4DDD-9A86-1BD2102B12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6743" y="4721193"/>
            <a:ext cx="8955626" cy="40022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537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 userDrawn="1"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34592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-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 userDrawn="1"/>
        </p:nvSpPr>
        <p:spPr>
          <a:xfrm>
            <a:off x="128889" y="159488"/>
            <a:ext cx="11934222" cy="5092996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 userDrawn="1"/>
        </p:nvGrpSpPr>
        <p:grpSpPr>
          <a:xfrm>
            <a:off x="145253" y="5408620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 userDrawn="1"/>
        </p:nvSpPr>
        <p:spPr>
          <a:xfrm>
            <a:off x="326743" y="5935096"/>
            <a:ext cx="463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</a:t>
            </a:r>
          </a:p>
          <a:p>
            <a:r>
              <a:rPr lang="en-GB" dirty="0">
                <a:solidFill>
                  <a:srgbClr val="007534"/>
                </a:solidFill>
              </a:rPr>
              <a:t>www.ewc.wales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6A5EF4-F148-4286-9B63-5617D5129A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652" y="4363678"/>
            <a:ext cx="4434348" cy="2494321"/>
          </a:xfrm>
          <a:prstGeom prst="rect">
            <a:avLst/>
          </a:prstGeom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4D41872-6259-4893-A48C-1E03E1AF9D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contact us content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86A0E99-16F0-4367-AF44-B6639AE37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contact us content</a:t>
            </a:r>
            <a:endParaRPr lang="en-GB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8A0D4AB-3F42-4DEF-94B0-3EFBA05B07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023155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 err="1"/>
              <a:t>Cysylltwch</a:t>
            </a:r>
            <a:r>
              <a:rPr lang="en-US" dirty="0"/>
              <a:t> â </a:t>
            </a:r>
            <a:r>
              <a:rPr lang="en-US" dirty="0" err="1"/>
              <a:t>ni</a:t>
            </a:r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65D6060-AD11-4ABA-A57A-212C1F24AAE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023154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Contact 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856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045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882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295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88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 userDrawn="1"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384400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95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582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4743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519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22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-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5CEAC5B-AFA0-4BFC-A55B-ABA1A8E08E24}"/>
              </a:ext>
            </a:extLst>
          </p:cNvPr>
          <p:cNvSpPr/>
          <p:nvPr userDrawn="1"/>
        </p:nvSpPr>
        <p:spPr>
          <a:xfrm>
            <a:off x="128889" y="159488"/>
            <a:ext cx="11934222" cy="5092996"/>
          </a:xfrm>
          <a:prstGeom prst="rect">
            <a:avLst/>
          </a:prstGeom>
          <a:solidFill>
            <a:srgbClr val="007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554E816-EC6D-427E-8AE6-BA13459E10DC}"/>
              </a:ext>
            </a:extLst>
          </p:cNvPr>
          <p:cNvGrpSpPr/>
          <p:nvPr userDrawn="1"/>
        </p:nvGrpSpPr>
        <p:grpSpPr>
          <a:xfrm>
            <a:off x="145253" y="5408620"/>
            <a:ext cx="11917858" cy="212826"/>
            <a:chOff x="145253" y="5408620"/>
            <a:chExt cx="11917858" cy="212826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FE47855-12AB-4C32-9CAB-D4E7350BDEF7}"/>
                </a:ext>
              </a:extLst>
            </p:cNvPr>
            <p:cNvSpPr/>
            <p:nvPr userDrawn="1"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E057D98-CEBF-4409-84C9-A0A6F6B28557}"/>
                </a:ext>
              </a:extLst>
            </p:cNvPr>
            <p:cNvSpPr/>
            <p:nvPr userDrawn="1"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D4DD4F9-0CFF-4A66-B305-6AE4BEA7F456}"/>
                </a:ext>
              </a:extLst>
            </p:cNvPr>
            <p:cNvSpPr/>
            <p:nvPr userDrawn="1"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E2988E7-47E5-45A4-91D8-7D79ACA58FB6}"/>
                </a:ext>
              </a:extLst>
            </p:cNvPr>
            <p:cNvSpPr/>
            <p:nvPr userDrawn="1"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12B6924D-88A9-4517-AF0E-9A95D716DF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42" y="159488"/>
            <a:ext cx="2109269" cy="194734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DB857F45-F52A-4CEC-8FB1-081841FFC49A}"/>
              </a:ext>
            </a:extLst>
          </p:cNvPr>
          <p:cNvSpPr txBox="1"/>
          <p:nvPr userDrawn="1"/>
        </p:nvSpPr>
        <p:spPr>
          <a:xfrm>
            <a:off x="326743" y="5935096"/>
            <a:ext cx="463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534"/>
                </a:solidFill>
              </a:rPr>
              <a:t>www.cga.cymru</a:t>
            </a:r>
          </a:p>
          <a:p>
            <a:r>
              <a:rPr lang="en-GB" dirty="0">
                <a:solidFill>
                  <a:srgbClr val="007534"/>
                </a:solidFill>
              </a:rPr>
              <a:t>www.ewc.wales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6A5EF4-F148-4286-9B63-5617D5129A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652" y="4363678"/>
            <a:ext cx="4434348" cy="2494321"/>
          </a:xfrm>
          <a:prstGeom prst="rect">
            <a:avLst/>
          </a:prstGeom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4D41872-6259-4893-A48C-1E03E1AF9D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contact us content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86A0E99-16F0-4367-AF44-B6639AE37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295961"/>
            <a:ext cx="5023155" cy="370865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contact us content</a:t>
            </a:r>
            <a:endParaRPr lang="en-GB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8A0D4AB-3F42-4DEF-94B0-3EFBA05B07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023155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 err="1"/>
              <a:t>Cysylltwch</a:t>
            </a:r>
            <a:r>
              <a:rPr lang="en-US" dirty="0"/>
              <a:t> â </a:t>
            </a:r>
            <a:r>
              <a:rPr lang="en-US" dirty="0" err="1"/>
              <a:t>ni</a:t>
            </a:r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65D6060-AD11-4ABA-A57A-212C1F24AAE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023154" cy="643435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Contact 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07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0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00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28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52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2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4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FA3E7-F096-4E49-955C-63E9662989EA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01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66B7-6A1D-4249-B366-1C9C10273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43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Trosolwg</a:t>
            </a:r>
            <a:r>
              <a:rPr lang="en-GB" dirty="0"/>
              <a:t> </a:t>
            </a:r>
            <a:r>
              <a:rPr lang="en-GB" dirty="0" err="1"/>
              <a:t>dros</a:t>
            </a:r>
            <a:r>
              <a:rPr lang="en-GB" dirty="0"/>
              <a:t> </a:t>
            </a:r>
            <a:r>
              <a:rPr lang="en-GB" dirty="0" err="1"/>
              <a:t>ddata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</a:t>
            </a:r>
            <a:r>
              <a:rPr lang="en-GB" dirty="0" err="1"/>
              <a:t>ôl</a:t>
            </a:r>
            <a:r>
              <a:rPr lang="en-GB" dirty="0"/>
              <a:t> 16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Data overview of the post 16 education workforce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Nia Griffith – </a:t>
            </a:r>
            <a:r>
              <a:rPr lang="en-GB" dirty="0" err="1"/>
              <a:t>Rheolwr</a:t>
            </a:r>
            <a:r>
              <a:rPr lang="en-GB" dirty="0"/>
              <a:t> Data/Data Manager</a:t>
            </a:r>
          </a:p>
        </p:txBody>
      </p:sp>
    </p:spTree>
    <p:extLst>
      <p:ext uri="{BB962C8B-B14F-4D97-AF65-F5344CB8AC3E}">
        <p14:creationId xmlns:p14="http://schemas.microsoft.com/office/powerpoint/2010/main" val="34986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Gweithwyr</a:t>
            </a:r>
            <a:r>
              <a:rPr lang="en-GB" dirty="0"/>
              <a:t> </a:t>
            </a:r>
            <a:r>
              <a:rPr lang="en-GB" dirty="0" err="1"/>
              <a:t>Cymorth</a:t>
            </a:r>
            <a:r>
              <a:rPr lang="en-GB" dirty="0"/>
              <a:t> </a:t>
            </a:r>
            <a:r>
              <a:rPr lang="en-GB" dirty="0" err="1"/>
              <a:t>Dysgu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</a:t>
            </a:r>
            <a:r>
              <a:rPr lang="en-GB" dirty="0" err="1"/>
              <a:t>Bellach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Further Education Learning Support Workers</a:t>
            </a:r>
          </a:p>
        </p:txBody>
      </p:sp>
    </p:spTree>
    <p:extLst>
      <p:ext uri="{BB962C8B-B14F-4D97-AF65-F5344CB8AC3E}">
        <p14:creationId xmlns:p14="http://schemas.microsoft.com/office/powerpoint/2010/main" val="486135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9E07C12-A953-47C8-A6D1-4936C0C1C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623200"/>
              </p:ext>
            </p:extLst>
          </p:nvPr>
        </p:nvGraphicFramePr>
        <p:xfrm>
          <a:off x="259534" y="1277815"/>
          <a:ext cx="11663706" cy="2240462"/>
        </p:xfrm>
        <a:graphic>
          <a:graphicData uri="http://schemas.openxmlformats.org/drawingml/2006/table">
            <a:tbl>
              <a:tblPr/>
              <a:tblGrid>
                <a:gridCol w="1656496">
                  <a:extLst>
                    <a:ext uri="{9D8B030D-6E8A-4147-A177-3AD203B41FA5}">
                      <a16:colId xmlns:a16="http://schemas.microsoft.com/office/drawing/2014/main" val="2760399264"/>
                    </a:ext>
                  </a:extLst>
                </a:gridCol>
                <a:gridCol w="1565544">
                  <a:extLst>
                    <a:ext uri="{9D8B030D-6E8A-4147-A177-3AD203B41FA5}">
                      <a16:colId xmlns:a16="http://schemas.microsoft.com/office/drawing/2014/main" val="2162113951"/>
                    </a:ext>
                  </a:extLst>
                </a:gridCol>
                <a:gridCol w="435898">
                  <a:extLst>
                    <a:ext uri="{9D8B030D-6E8A-4147-A177-3AD203B41FA5}">
                      <a16:colId xmlns:a16="http://schemas.microsoft.com/office/drawing/2014/main" val="2539059946"/>
                    </a:ext>
                  </a:extLst>
                </a:gridCol>
                <a:gridCol w="1565544">
                  <a:extLst>
                    <a:ext uri="{9D8B030D-6E8A-4147-A177-3AD203B41FA5}">
                      <a16:colId xmlns:a16="http://schemas.microsoft.com/office/drawing/2014/main" val="3393047665"/>
                    </a:ext>
                  </a:extLst>
                </a:gridCol>
                <a:gridCol w="435898">
                  <a:extLst>
                    <a:ext uri="{9D8B030D-6E8A-4147-A177-3AD203B41FA5}">
                      <a16:colId xmlns:a16="http://schemas.microsoft.com/office/drawing/2014/main" val="72222478"/>
                    </a:ext>
                  </a:extLst>
                </a:gridCol>
                <a:gridCol w="1565544">
                  <a:extLst>
                    <a:ext uri="{9D8B030D-6E8A-4147-A177-3AD203B41FA5}">
                      <a16:colId xmlns:a16="http://schemas.microsoft.com/office/drawing/2014/main" val="1649814122"/>
                    </a:ext>
                  </a:extLst>
                </a:gridCol>
                <a:gridCol w="435898">
                  <a:extLst>
                    <a:ext uri="{9D8B030D-6E8A-4147-A177-3AD203B41FA5}">
                      <a16:colId xmlns:a16="http://schemas.microsoft.com/office/drawing/2014/main" val="3561409659"/>
                    </a:ext>
                  </a:extLst>
                </a:gridCol>
                <a:gridCol w="1565544">
                  <a:extLst>
                    <a:ext uri="{9D8B030D-6E8A-4147-A177-3AD203B41FA5}">
                      <a16:colId xmlns:a16="http://schemas.microsoft.com/office/drawing/2014/main" val="3899582862"/>
                    </a:ext>
                  </a:extLst>
                </a:gridCol>
                <a:gridCol w="435898">
                  <a:extLst>
                    <a:ext uri="{9D8B030D-6E8A-4147-A177-3AD203B41FA5}">
                      <a16:colId xmlns:a16="http://schemas.microsoft.com/office/drawing/2014/main" val="1842611979"/>
                    </a:ext>
                  </a:extLst>
                </a:gridCol>
                <a:gridCol w="1565544">
                  <a:extLst>
                    <a:ext uri="{9D8B030D-6E8A-4147-A177-3AD203B41FA5}">
                      <a16:colId xmlns:a16="http://schemas.microsoft.com/office/drawing/2014/main" val="2505405674"/>
                    </a:ext>
                  </a:extLst>
                </a:gridCol>
                <a:gridCol w="435898">
                  <a:extLst>
                    <a:ext uri="{9D8B030D-6E8A-4147-A177-3AD203B41FA5}">
                      <a16:colId xmlns:a16="http://schemas.microsoft.com/office/drawing/2014/main" val="811159010"/>
                    </a:ext>
                  </a:extLst>
                </a:gridCol>
              </a:tblGrid>
              <a:tr h="26273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270593"/>
                  </a:ext>
                </a:extLst>
              </a:tr>
              <a:tr h="3983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799183"/>
                  </a:ext>
                </a:extLst>
              </a:tr>
              <a:tr h="2311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Dan/Under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5643"/>
                  </a:ext>
                </a:extLst>
              </a:tr>
              <a:tr h="2311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169930"/>
                  </a:ext>
                </a:extLst>
              </a:tr>
              <a:tr h="2311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769963"/>
                  </a:ext>
                </a:extLst>
              </a:tr>
              <a:tr h="2311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426171"/>
                  </a:ext>
                </a:extLst>
              </a:tr>
              <a:tr h="23112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653410"/>
                  </a:ext>
                </a:extLst>
              </a:tr>
              <a:tr h="42376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5,459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5,243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5,556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6,182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132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68AE093-A81A-4B91-8ED2-5FD2DBE4C5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296444"/>
              </p:ext>
            </p:extLst>
          </p:nvPr>
        </p:nvGraphicFramePr>
        <p:xfrm>
          <a:off x="258899" y="3587267"/>
          <a:ext cx="2180857" cy="2875316"/>
        </p:xfrm>
        <a:graphic>
          <a:graphicData uri="http://schemas.openxmlformats.org/drawingml/2006/table">
            <a:tbl>
              <a:tblPr/>
              <a:tblGrid>
                <a:gridCol w="1117838">
                  <a:extLst>
                    <a:ext uri="{9D8B030D-6E8A-4147-A177-3AD203B41FA5}">
                      <a16:colId xmlns:a16="http://schemas.microsoft.com/office/drawing/2014/main" val="1453384004"/>
                    </a:ext>
                  </a:extLst>
                </a:gridCol>
                <a:gridCol w="688369">
                  <a:extLst>
                    <a:ext uri="{9D8B030D-6E8A-4147-A177-3AD203B41FA5}">
                      <a16:colId xmlns:a16="http://schemas.microsoft.com/office/drawing/2014/main" val="1793050978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881764920"/>
                    </a:ext>
                  </a:extLst>
                </a:gridCol>
              </a:tblGrid>
              <a:tr h="80255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405461"/>
                  </a:ext>
                </a:extLst>
              </a:tr>
              <a:tr h="30604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Dan/Under 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599645"/>
                  </a:ext>
                </a:extLst>
              </a:tr>
              <a:tr h="30604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12513"/>
                  </a:ext>
                </a:extLst>
              </a:tr>
              <a:tr h="30604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822217"/>
                  </a:ext>
                </a:extLst>
              </a:tr>
              <a:tr h="30604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75459"/>
                  </a:ext>
                </a:extLst>
              </a:tr>
              <a:tr h="30604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810522"/>
                  </a:ext>
                </a:extLst>
              </a:tr>
              <a:tr h="5425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87945"/>
                  </a:ext>
                </a:extLst>
              </a:tr>
            </a:tbl>
          </a:graphicData>
        </a:graphic>
      </p:graphicFrame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E37CCA57-07F9-4EBD-99E0-11A4FBF47B3A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/>
              <a:t>Oedran</a:t>
            </a:r>
            <a:endParaRPr lang="en-GB" sz="3400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7A534AB-296C-4479-8056-9A3532E95066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/>
              <a:t>Age</a:t>
            </a:r>
            <a:endParaRPr lang="en-GB" sz="3400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DDBE8AE-BBD2-436A-A081-3633F47F4A93}"/>
              </a:ext>
            </a:extLst>
          </p:cNvPr>
          <p:cNvSpPr txBox="1">
            <a:spLocks/>
          </p:cNvSpPr>
          <p:nvPr/>
        </p:nvSpPr>
        <p:spPr>
          <a:xfrm>
            <a:off x="2960370" y="3605581"/>
            <a:ext cx="8937819" cy="3437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ôl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oedran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o’i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gymharu</a:t>
            </a:r>
            <a:r>
              <a:rPr lang="en-GB" sz="1400" b="0" dirty="0">
                <a:solidFill>
                  <a:schemeClr val="tx1"/>
                </a:solidFill>
              </a:rPr>
              <a:t> a di-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Welsh speakers by age compared to non-Welsh speakers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3A5046F-7854-4354-87C5-1536A9E244EA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Gweithwyr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Cymorth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AB/FE LSW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5BFFCAF-91A1-450F-A69A-674201A443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947463"/>
              </p:ext>
            </p:extLst>
          </p:nvPr>
        </p:nvGraphicFramePr>
        <p:xfrm>
          <a:off x="2439756" y="3587266"/>
          <a:ext cx="9458433" cy="2875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2439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A9A75D0-6717-463E-9018-6CEF9062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619093"/>
              </p:ext>
            </p:extLst>
          </p:nvPr>
        </p:nvGraphicFramePr>
        <p:xfrm>
          <a:off x="259535" y="1308232"/>
          <a:ext cx="11697999" cy="2136104"/>
        </p:xfrm>
        <a:graphic>
          <a:graphicData uri="http://schemas.openxmlformats.org/drawingml/2006/table">
            <a:tbl>
              <a:tblPr/>
              <a:tblGrid>
                <a:gridCol w="2131244">
                  <a:extLst>
                    <a:ext uri="{9D8B030D-6E8A-4147-A177-3AD203B41FA5}">
                      <a16:colId xmlns:a16="http://schemas.microsoft.com/office/drawing/2014/main" val="1409787395"/>
                    </a:ext>
                  </a:extLst>
                </a:gridCol>
                <a:gridCol w="1496639">
                  <a:extLst>
                    <a:ext uri="{9D8B030D-6E8A-4147-A177-3AD203B41FA5}">
                      <a16:colId xmlns:a16="http://schemas.microsoft.com/office/drawing/2014/main" val="2249483182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1945102125"/>
                    </a:ext>
                  </a:extLst>
                </a:gridCol>
                <a:gridCol w="1496639">
                  <a:extLst>
                    <a:ext uri="{9D8B030D-6E8A-4147-A177-3AD203B41FA5}">
                      <a16:colId xmlns:a16="http://schemas.microsoft.com/office/drawing/2014/main" val="3908253380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2526635891"/>
                    </a:ext>
                  </a:extLst>
                </a:gridCol>
                <a:gridCol w="1496639">
                  <a:extLst>
                    <a:ext uri="{9D8B030D-6E8A-4147-A177-3AD203B41FA5}">
                      <a16:colId xmlns:a16="http://schemas.microsoft.com/office/drawing/2014/main" val="1375670429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2672686105"/>
                    </a:ext>
                  </a:extLst>
                </a:gridCol>
                <a:gridCol w="1496639">
                  <a:extLst>
                    <a:ext uri="{9D8B030D-6E8A-4147-A177-3AD203B41FA5}">
                      <a16:colId xmlns:a16="http://schemas.microsoft.com/office/drawing/2014/main" val="2000901445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627904016"/>
                    </a:ext>
                  </a:extLst>
                </a:gridCol>
                <a:gridCol w="1496639">
                  <a:extLst>
                    <a:ext uri="{9D8B030D-6E8A-4147-A177-3AD203B41FA5}">
                      <a16:colId xmlns:a16="http://schemas.microsoft.com/office/drawing/2014/main" val="373640061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1720668801"/>
                    </a:ext>
                  </a:extLst>
                </a:gridCol>
              </a:tblGrid>
              <a:tr h="2556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55216"/>
                  </a:ext>
                </a:extLst>
              </a:tr>
              <a:tr h="722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782922"/>
                  </a:ext>
                </a:extLst>
              </a:tr>
              <a:tr h="27015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/Female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55224"/>
                  </a:ext>
                </a:extLst>
              </a:tr>
              <a:tr h="2769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Gwryw/Male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47021"/>
                  </a:ext>
                </a:extLst>
              </a:tr>
              <a:tr h="289490"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Arall/Other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05546"/>
                  </a:ext>
                </a:extLst>
              </a:tr>
              <a:tr h="3214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5,459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5,243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6,182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421688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A8C44B4-7038-47AF-8AB2-14B121234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324948"/>
              </p:ext>
            </p:extLst>
          </p:nvPr>
        </p:nvGraphicFramePr>
        <p:xfrm>
          <a:off x="259535" y="3587268"/>
          <a:ext cx="2149398" cy="2891198"/>
        </p:xfrm>
        <a:graphic>
          <a:graphicData uri="http://schemas.openxmlformats.org/drawingml/2006/table">
            <a:tbl>
              <a:tblPr/>
              <a:tblGrid>
                <a:gridCol w="1106928">
                  <a:extLst>
                    <a:ext uri="{9D8B030D-6E8A-4147-A177-3AD203B41FA5}">
                      <a16:colId xmlns:a16="http://schemas.microsoft.com/office/drawing/2014/main" val="1459344447"/>
                    </a:ext>
                  </a:extLst>
                </a:gridCol>
                <a:gridCol w="667820">
                  <a:extLst>
                    <a:ext uri="{9D8B030D-6E8A-4147-A177-3AD203B41FA5}">
                      <a16:colId xmlns:a16="http://schemas.microsoft.com/office/drawing/2014/main" val="3635016009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438579250"/>
                    </a:ext>
                  </a:extLst>
                </a:gridCol>
              </a:tblGrid>
              <a:tr h="137190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04399"/>
                  </a:ext>
                </a:extLst>
              </a:tr>
              <a:tr h="4166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/Female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15186"/>
                  </a:ext>
                </a:extLst>
              </a:tr>
              <a:tr h="4166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Gwryw/Male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32022"/>
                  </a:ext>
                </a:extLst>
              </a:tr>
              <a:tr h="6859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Cyfanswm/Total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597391"/>
                  </a:ext>
                </a:extLst>
              </a:tr>
            </a:tbl>
          </a:graphicData>
        </a:graphic>
      </p:graphicFrame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C9429FA-C911-4A3C-9552-D98D352C41BF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Rhywedd</a:t>
            </a:r>
            <a:endParaRPr lang="en-GB" sz="3400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D7E57974-B6BA-498F-96A6-86663FA2A69C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Gender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F4BFAC4-8D9F-47F7-BD8F-DAC378C86578}"/>
              </a:ext>
            </a:extLst>
          </p:cNvPr>
          <p:cNvSpPr txBox="1">
            <a:spLocks/>
          </p:cNvSpPr>
          <p:nvPr/>
        </p:nvSpPr>
        <p:spPr>
          <a:xfrm>
            <a:off x="2408933" y="3693538"/>
            <a:ext cx="9189279" cy="3879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ôl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oedran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o’i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gymharu</a:t>
            </a:r>
            <a:r>
              <a:rPr lang="en-GB" sz="1400" b="0" dirty="0">
                <a:solidFill>
                  <a:schemeClr val="tx1"/>
                </a:solidFill>
              </a:rPr>
              <a:t> a di-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Welsh speakers by age compared to non-Welsh speakers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E233D56-DFE2-44AF-B778-C3CF4B214002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Gweithwyr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Cymorth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AB/FE LSW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47778C8-7797-46FC-AACA-A886A0A5BB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759733"/>
              </p:ext>
            </p:extLst>
          </p:nvPr>
        </p:nvGraphicFramePr>
        <p:xfrm>
          <a:off x="2408933" y="3587268"/>
          <a:ext cx="9523532" cy="2875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6658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1470519-92AB-4B14-B0DB-D1E3CCDC6851}"/>
              </a:ext>
            </a:extLst>
          </p:cNvPr>
          <p:cNvSpPr txBox="1">
            <a:spLocks/>
          </p:cNvSpPr>
          <p:nvPr/>
        </p:nvSpPr>
        <p:spPr>
          <a:xfrm>
            <a:off x="259535" y="175113"/>
            <a:ext cx="4699327" cy="146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Anabledd</a:t>
            </a:r>
            <a:r>
              <a:rPr lang="en-GB" sz="3400" dirty="0"/>
              <a:t> ac </a:t>
            </a:r>
            <a:r>
              <a:rPr lang="en-GB" sz="3400" dirty="0" err="1"/>
              <a:t>Grwpiau</a:t>
            </a:r>
            <a:r>
              <a:rPr lang="en-GB" sz="3400" dirty="0"/>
              <a:t> </a:t>
            </a:r>
            <a:r>
              <a:rPr lang="en-GB" sz="3400" dirty="0" err="1"/>
              <a:t>Ethnig</a:t>
            </a:r>
            <a:endParaRPr lang="en-GB" sz="3400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78D3FAF-BCE8-4466-8D08-7B1A6FBCEB37}"/>
              </a:ext>
            </a:extLst>
          </p:cNvPr>
          <p:cNvSpPr txBox="1">
            <a:spLocks/>
          </p:cNvSpPr>
          <p:nvPr/>
        </p:nvSpPr>
        <p:spPr>
          <a:xfrm>
            <a:off x="6096000" y="177233"/>
            <a:ext cx="5049795" cy="146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Disability and Ethnic Groups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FD41E0-AD2F-4447-BD5F-4A6E41872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114261"/>
              </p:ext>
            </p:extLst>
          </p:nvPr>
        </p:nvGraphicFramePr>
        <p:xfrm>
          <a:off x="259534" y="1646374"/>
          <a:ext cx="11639534" cy="1727855"/>
        </p:xfrm>
        <a:graphic>
          <a:graphicData uri="http://schemas.openxmlformats.org/drawingml/2006/table">
            <a:tbl>
              <a:tblPr/>
              <a:tblGrid>
                <a:gridCol w="1652184">
                  <a:extLst>
                    <a:ext uri="{9D8B030D-6E8A-4147-A177-3AD203B41FA5}">
                      <a16:colId xmlns:a16="http://schemas.microsoft.com/office/drawing/2014/main" val="3295646513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196343192"/>
                    </a:ext>
                  </a:extLst>
                </a:gridCol>
                <a:gridCol w="436327">
                  <a:extLst>
                    <a:ext uri="{9D8B030D-6E8A-4147-A177-3AD203B41FA5}">
                      <a16:colId xmlns:a16="http://schemas.microsoft.com/office/drawing/2014/main" val="3897759515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1853931394"/>
                    </a:ext>
                  </a:extLst>
                </a:gridCol>
                <a:gridCol w="436327">
                  <a:extLst>
                    <a:ext uri="{9D8B030D-6E8A-4147-A177-3AD203B41FA5}">
                      <a16:colId xmlns:a16="http://schemas.microsoft.com/office/drawing/2014/main" val="3257262913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3733750611"/>
                    </a:ext>
                  </a:extLst>
                </a:gridCol>
                <a:gridCol w="436327">
                  <a:extLst>
                    <a:ext uri="{9D8B030D-6E8A-4147-A177-3AD203B41FA5}">
                      <a16:colId xmlns:a16="http://schemas.microsoft.com/office/drawing/2014/main" val="2481199972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2273022916"/>
                    </a:ext>
                  </a:extLst>
                </a:gridCol>
                <a:gridCol w="436327">
                  <a:extLst>
                    <a:ext uri="{9D8B030D-6E8A-4147-A177-3AD203B41FA5}">
                      <a16:colId xmlns:a16="http://schemas.microsoft.com/office/drawing/2014/main" val="382583792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1939493819"/>
                    </a:ext>
                  </a:extLst>
                </a:gridCol>
                <a:gridCol w="436327">
                  <a:extLst>
                    <a:ext uri="{9D8B030D-6E8A-4147-A177-3AD203B41FA5}">
                      <a16:colId xmlns:a16="http://schemas.microsoft.com/office/drawing/2014/main" val="1675981389"/>
                    </a:ext>
                  </a:extLst>
                </a:gridCol>
              </a:tblGrid>
              <a:tr h="227967">
                <a:tc row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78124"/>
                  </a:ext>
                </a:extLst>
              </a:tr>
              <a:tr h="8261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404"/>
                  </a:ext>
                </a:extLst>
              </a:tr>
              <a:tr h="17166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Ydynt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Yes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9082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Nac Ydynt / No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5,282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5,195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5,035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5,334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5,935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043693"/>
                  </a:ext>
                </a:extLst>
              </a:tr>
              <a:tr h="2279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/Total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5,459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5,407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5,243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5,556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6,182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7072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687ECD-D084-43A7-847D-C3B5A4F1C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203413"/>
              </p:ext>
            </p:extLst>
          </p:nvPr>
        </p:nvGraphicFramePr>
        <p:xfrm>
          <a:off x="259536" y="3774070"/>
          <a:ext cx="4449438" cy="2673622"/>
        </p:xfrm>
        <a:graphic>
          <a:graphicData uri="http://schemas.openxmlformats.org/drawingml/2006/table">
            <a:tbl>
              <a:tblPr/>
              <a:tblGrid>
                <a:gridCol w="3000374">
                  <a:extLst>
                    <a:ext uri="{9D8B030D-6E8A-4147-A177-3AD203B41FA5}">
                      <a16:colId xmlns:a16="http://schemas.microsoft.com/office/drawing/2014/main" val="4227391712"/>
                    </a:ext>
                  </a:extLst>
                </a:gridCol>
                <a:gridCol w="1074414">
                  <a:extLst>
                    <a:ext uri="{9D8B030D-6E8A-4147-A177-3AD203B41FA5}">
                      <a16:colId xmlns:a16="http://schemas.microsoft.com/office/drawing/2014/main" val="4106494477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2414974321"/>
                    </a:ext>
                  </a:extLst>
                </a:gridCol>
              </a:tblGrid>
              <a:tr h="787998">
                <a:tc>
                  <a:txBody>
                    <a:bodyPr/>
                    <a:lstStyle/>
                    <a:p>
                      <a:pPr algn="l" rtl="0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751562"/>
                  </a:ext>
                </a:extLst>
              </a:tr>
              <a:tr h="39399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Gwyn / White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624204"/>
                  </a:ext>
                </a:extLst>
              </a:tr>
              <a:tr h="54881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ethnig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Other ethnic groups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845764"/>
                  </a:ext>
                </a:extLst>
              </a:tr>
              <a:tr h="54881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not wish to disclose /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gofnodi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050273"/>
                  </a:ext>
                </a:extLst>
              </a:tr>
              <a:tr h="39399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 / Unknown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800119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297084C-9D8B-4673-9E60-72C2C74666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024656"/>
              </p:ext>
            </p:extLst>
          </p:nvPr>
        </p:nvGraphicFramePr>
        <p:xfrm>
          <a:off x="4806462" y="3483772"/>
          <a:ext cx="7092610" cy="296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D201C7B-7EF4-4972-A19B-68A9B5CAEFE3}"/>
              </a:ext>
            </a:extLst>
          </p:cNvPr>
          <p:cNvSpPr txBox="1">
            <a:spLocks/>
          </p:cNvSpPr>
          <p:nvPr/>
        </p:nvSpPr>
        <p:spPr>
          <a:xfrm>
            <a:off x="259535" y="3470032"/>
            <a:ext cx="4449438" cy="3040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>
                <a:solidFill>
                  <a:srgbClr val="007534"/>
                </a:solidFill>
              </a:rPr>
              <a:t>Grwpiau</a:t>
            </a:r>
            <a:r>
              <a:rPr lang="en-GB" sz="1600" dirty="0">
                <a:solidFill>
                  <a:srgbClr val="007534"/>
                </a:solidFill>
              </a:rPr>
              <a:t> </a:t>
            </a:r>
            <a:r>
              <a:rPr lang="en-GB" sz="1600" dirty="0" err="1">
                <a:solidFill>
                  <a:srgbClr val="007534"/>
                </a:solidFill>
              </a:rPr>
              <a:t>Ethnig</a:t>
            </a:r>
            <a:r>
              <a:rPr lang="en-GB" sz="1600" dirty="0">
                <a:solidFill>
                  <a:srgbClr val="007534"/>
                </a:solidFill>
              </a:rPr>
              <a:t> / Ethnic Grouping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6852A6D4-1ED3-412D-BDDD-880680DDC573}"/>
              </a:ext>
            </a:extLst>
          </p:cNvPr>
          <p:cNvSpPr txBox="1">
            <a:spLocks/>
          </p:cNvSpPr>
          <p:nvPr/>
        </p:nvSpPr>
        <p:spPr>
          <a:xfrm>
            <a:off x="247659" y="1337043"/>
            <a:ext cx="11651415" cy="309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>
                <a:solidFill>
                  <a:srgbClr val="007534"/>
                </a:solidFill>
              </a:rPr>
              <a:t>Statws</a:t>
            </a:r>
            <a:r>
              <a:rPr lang="en-GB" sz="1600" dirty="0">
                <a:solidFill>
                  <a:srgbClr val="007534"/>
                </a:solidFill>
              </a:rPr>
              <a:t> </a:t>
            </a:r>
            <a:r>
              <a:rPr lang="en-GB" sz="1600" dirty="0" err="1">
                <a:solidFill>
                  <a:srgbClr val="007534"/>
                </a:solidFill>
              </a:rPr>
              <a:t>Anabledd</a:t>
            </a:r>
            <a:r>
              <a:rPr lang="en-GB" sz="1600" dirty="0">
                <a:solidFill>
                  <a:srgbClr val="007534"/>
                </a:solidFill>
              </a:rPr>
              <a:t> / Disability Status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660173A4-E4F0-4937-A2FB-F9778FFE9E22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Gweithwyr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Cymorth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AB/FE LSW </a:t>
            </a:r>
          </a:p>
        </p:txBody>
      </p:sp>
    </p:spTree>
    <p:extLst>
      <p:ext uri="{BB962C8B-B14F-4D97-AF65-F5344CB8AC3E}">
        <p14:creationId xmlns:p14="http://schemas.microsoft.com/office/powerpoint/2010/main" val="2592107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A9A75D0-6717-463E-9018-6CEF9062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998571"/>
              </p:ext>
            </p:extLst>
          </p:nvPr>
        </p:nvGraphicFramePr>
        <p:xfrm>
          <a:off x="259535" y="1308232"/>
          <a:ext cx="11698001" cy="1525200"/>
        </p:xfrm>
        <a:graphic>
          <a:graphicData uri="http://schemas.openxmlformats.org/drawingml/2006/table">
            <a:tbl>
              <a:tblPr/>
              <a:tblGrid>
                <a:gridCol w="3511424">
                  <a:extLst>
                    <a:ext uri="{9D8B030D-6E8A-4147-A177-3AD203B41FA5}">
                      <a16:colId xmlns:a16="http://schemas.microsoft.com/office/drawing/2014/main" val="140978739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2249483182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194510212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3908253380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2526635891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1375670429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267268610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2000901445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627904016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373640061"/>
                    </a:ext>
                  </a:extLst>
                </a:gridCol>
                <a:gridCol w="348422">
                  <a:extLst>
                    <a:ext uri="{9D8B030D-6E8A-4147-A177-3AD203B41FA5}">
                      <a16:colId xmlns:a16="http://schemas.microsoft.com/office/drawing/2014/main" val="1720668801"/>
                    </a:ext>
                  </a:extLst>
                </a:gridCol>
              </a:tblGrid>
              <a:tr h="2556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55216"/>
                  </a:ext>
                </a:extLst>
              </a:tr>
              <a:tr h="722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782922"/>
                  </a:ext>
                </a:extLst>
              </a:tr>
              <a:tr h="27015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 / Ability to speak 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55224"/>
                  </a:ext>
                </a:extLst>
              </a:tr>
              <a:tr h="2769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Gweithio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Working in 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47021"/>
                  </a:ext>
                </a:extLst>
              </a:tr>
            </a:tbl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9AE9912-D7D7-4C48-970D-57DF3EAE7BCF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Siarad</a:t>
            </a:r>
            <a:r>
              <a:rPr lang="en-GB" sz="3400" dirty="0"/>
              <a:t> Cymraeg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3A24DB7-EE2B-4444-9EEB-95D13040E05D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Welsh Speaking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6BF036AE-D464-4AFB-B797-D75EB02809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723470"/>
              </p:ext>
            </p:extLst>
          </p:nvPr>
        </p:nvGraphicFramePr>
        <p:xfrm>
          <a:off x="246814" y="3030876"/>
          <a:ext cx="11698002" cy="3455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0DE0E1D-2EDD-4412-A56C-B9E95D298ECE}"/>
              </a:ext>
            </a:extLst>
          </p:cNvPr>
          <p:cNvSpPr txBox="1">
            <a:spLocks/>
          </p:cNvSpPr>
          <p:nvPr/>
        </p:nvSpPr>
        <p:spPr>
          <a:xfrm>
            <a:off x="1617276" y="3104373"/>
            <a:ext cx="8949249" cy="49325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Tuedd</a:t>
            </a:r>
            <a:r>
              <a:rPr lang="en-GB" sz="1400" b="0" dirty="0">
                <a:solidFill>
                  <a:schemeClr val="tx1"/>
                </a:solidFill>
              </a:rPr>
              <a:t> o </a:t>
            </a:r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a </a:t>
            </a:r>
            <a:r>
              <a:rPr lang="en-GB" sz="1400" b="0" dirty="0" err="1">
                <a:solidFill>
                  <a:schemeClr val="tx1"/>
                </a:solidFill>
              </a:rPr>
              <a:t>gweithio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y 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Trend of Welsh speakers and working in Welsh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D9441BF-081A-4E2B-9139-C5BEBFEF5FA7}"/>
              </a:ext>
            </a:extLst>
          </p:cNvPr>
          <p:cNvSpPr txBox="1">
            <a:spLocks/>
          </p:cNvSpPr>
          <p:nvPr/>
        </p:nvSpPr>
        <p:spPr>
          <a:xfrm>
            <a:off x="144600" y="6559704"/>
            <a:ext cx="2761886" cy="3118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Gweithwyr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Cymorth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AB/FE LSW </a:t>
            </a:r>
          </a:p>
        </p:txBody>
      </p:sp>
    </p:spTree>
    <p:extLst>
      <p:ext uri="{BB962C8B-B14F-4D97-AF65-F5344CB8AC3E}">
        <p14:creationId xmlns:p14="http://schemas.microsoft.com/office/powerpoint/2010/main" val="2495565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19682A6-E006-45E0-9771-EC04F705C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446734"/>
              </p:ext>
            </p:extLst>
          </p:nvPr>
        </p:nvGraphicFramePr>
        <p:xfrm>
          <a:off x="259529" y="1165216"/>
          <a:ext cx="11639388" cy="2481464"/>
        </p:xfrm>
        <a:graphic>
          <a:graphicData uri="http://schemas.openxmlformats.org/drawingml/2006/table">
            <a:tbl>
              <a:tblPr/>
              <a:tblGrid>
                <a:gridCol w="3780130">
                  <a:extLst>
                    <a:ext uri="{9D8B030D-6E8A-4147-A177-3AD203B41FA5}">
                      <a16:colId xmlns:a16="http://schemas.microsoft.com/office/drawing/2014/main" val="3250670890"/>
                    </a:ext>
                  </a:extLst>
                </a:gridCol>
                <a:gridCol w="1219623">
                  <a:extLst>
                    <a:ext uri="{9D8B030D-6E8A-4147-A177-3AD203B41FA5}">
                      <a16:colId xmlns:a16="http://schemas.microsoft.com/office/drawing/2014/main" val="1811294238"/>
                    </a:ext>
                  </a:extLst>
                </a:gridCol>
                <a:gridCol w="347919">
                  <a:extLst>
                    <a:ext uri="{9D8B030D-6E8A-4147-A177-3AD203B41FA5}">
                      <a16:colId xmlns:a16="http://schemas.microsoft.com/office/drawing/2014/main" val="3189847862"/>
                    </a:ext>
                  </a:extLst>
                </a:gridCol>
                <a:gridCol w="1219623">
                  <a:extLst>
                    <a:ext uri="{9D8B030D-6E8A-4147-A177-3AD203B41FA5}">
                      <a16:colId xmlns:a16="http://schemas.microsoft.com/office/drawing/2014/main" val="21259177"/>
                    </a:ext>
                  </a:extLst>
                </a:gridCol>
                <a:gridCol w="347919">
                  <a:extLst>
                    <a:ext uri="{9D8B030D-6E8A-4147-A177-3AD203B41FA5}">
                      <a16:colId xmlns:a16="http://schemas.microsoft.com/office/drawing/2014/main" val="2451699793"/>
                    </a:ext>
                  </a:extLst>
                </a:gridCol>
                <a:gridCol w="1219623">
                  <a:extLst>
                    <a:ext uri="{9D8B030D-6E8A-4147-A177-3AD203B41FA5}">
                      <a16:colId xmlns:a16="http://schemas.microsoft.com/office/drawing/2014/main" val="3100161202"/>
                    </a:ext>
                  </a:extLst>
                </a:gridCol>
                <a:gridCol w="347919">
                  <a:extLst>
                    <a:ext uri="{9D8B030D-6E8A-4147-A177-3AD203B41FA5}">
                      <a16:colId xmlns:a16="http://schemas.microsoft.com/office/drawing/2014/main" val="2246769154"/>
                    </a:ext>
                  </a:extLst>
                </a:gridCol>
                <a:gridCol w="1219623">
                  <a:extLst>
                    <a:ext uri="{9D8B030D-6E8A-4147-A177-3AD203B41FA5}">
                      <a16:colId xmlns:a16="http://schemas.microsoft.com/office/drawing/2014/main" val="2560919590"/>
                    </a:ext>
                  </a:extLst>
                </a:gridCol>
                <a:gridCol w="347919">
                  <a:extLst>
                    <a:ext uri="{9D8B030D-6E8A-4147-A177-3AD203B41FA5}">
                      <a16:colId xmlns:a16="http://schemas.microsoft.com/office/drawing/2014/main" val="1992377486"/>
                    </a:ext>
                  </a:extLst>
                </a:gridCol>
                <a:gridCol w="1219623">
                  <a:extLst>
                    <a:ext uri="{9D8B030D-6E8A-4147-A177-3AD203B41FA5}">
                      <a16:colId xmlns:a16="http://schemas.microsoft.com/office/drawing/2014/main" val="2800352551"/>
                    </a:ext>
                  </a:extLst>
                </a:gridCol>
                <a:gridCol w="369467">
                  <a:extLst>
                    <a:ext uri="{9D8B030D-6E8A-4147-A177-3AD203B41FA5}">
                      <a16:colId xmlns:a16="http://schemas.microsoft.com/office/drawing/2014/main" val="3088997434"/>
                    </a:ext>
                  </a:extLst>
                </a:gridCol>
              </a:tblGrid>
              <a:tr h="375719">
                <a:tc row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2019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2021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405484"/>
                  </a:ext>
                </a:extLst>
              </a:tr>
              <a:tr h="4265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650598"/>
                  </a:ext>
                </a:extLst>
              </a:tr>
              <a:tr h="44824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Cofrestrwyr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wedi'i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golli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o'r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Registrants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since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17.7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867132"/>
                  </a:ext>
                </a:extLst>
              </a:tr>
              <a:tr h="44824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Cofrestrwyr wedi </a:t>
                      </a: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ymuno</a:t>
                      </a: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ers y flwyddyn gynt/ Registrants </a:t>
                      </a: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gained</a:t>
                      </a: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since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1,397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28.8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1,044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1,179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8548"/>
                  </a:ext>
                </a:extLst>
              </a:tr>
              <a:tr h="44824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Cynyddu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neu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o'r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Increase or deficit on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191400"/>
                  </a:ext>
                </a:extLst>
              </a:tr>
              <a:tr h="3344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Total registered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5,459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5,243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5,556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6,182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202128"/>
                  </a:ext>
                </a:extLst>
              </a:tr>
            </a:tbl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EFC8113-EEC4-4190-9771-8C41059DC2BB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Dargadwedd</a:t>
            </a:r>
            <a:endParaRPr lang="en-GB" sz="3400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D723113-B5F6-4E05-A727-6EABA65DDB0E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Retention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C7B365E-14C3-4F43-8C66-83DFFDF03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073609"/>
              </p:ext>
            </p:extLst>
          </p:nvPr>
        </p:nvGraphicFramePr>
        <p:xfrm>
          <a:off x="259533" y="4346647"/>
          <a:ext cx="11639384" cy="2190887"/>
        </p:xfrm>
        <a:graphic>
          <a:graphicData uri="http://schemas.openxmlformats.org/drawingml/2006/table">
            <a:tbl>
              <a:tblPr/>
              <a:tblGrid>
                <a:gridCol w="3911076">
                  <a:extLst>
                    <a:ext uri="{9D8B030D-6E8A-4147-A177-3AD203B41FA5}">
                      <a16:colId xmlns:a16="http://schemas.microsoft.com/office/drawing/2014/main" val="335995541"/>
                    </a:ext>
                  </a:extLst>
                </a:gridCol>
                <a:gridCol w="1180783">
                  <a:extLst>
                    <a:ext uri="{9D8B030D-6E8A-4147-A177-3AD203B41FA5}">
                      <a16:colId xmlns:a16="http://schemas.microsoft.com/office/drawing/2014/main" val="865993968"/>
                    </a:ext>
                  </a:extLst>
                </a:gridCol>
                <a:gridCol w="370365">
                  <a:extLst>
                    <a:ext uri="{9D8B030D-6E8A-4147-A177-3AD203B41FA5}">
                      <a16:colId xmlns:a16="http://schemas.microsoft.com/office/drawing/2014/main" val="3574726707"/>
                    </a:ext>
                  </a:extLst>
                </a:gridCol>
                <a:gridCol w="1180783">
                  <a:extLst>
                    <a:ext uri="{9D8B030D-6E8A-4147-A177-3AD203B41FA5}">
                      <a16:colId xmlns:a16="http://schemas.microsoft.com/office/drawing/2014/main" val="2132722555"/>
                    </a:ext>
                  </a:extLst>
                </a:gridCol>
                <a:gridCol w="340152">
                  <a:extLst>
                    <a:ext uri="{9D8B030D-6E8A-4147-A177-3AD203B41FA5}">
                      <a16:colId xmlns:a16="http://schemas.microsoft.com/office/drawing/2014/main" val="3896441408"/>
                    </a:ext>
                  </a:extLst>
                </a:gridCol>
                <a:gridCol w="1180783">
                  <a:extLst>
                    <a:ext uri="{9D8B030D-6E8A-4147-A177-3AD203B41FA5}">
                      <a16:colId xmlns:a16="http://schemas.microsoft.com/office/drawing/2014/main" val="1968580650"/>
                    </a:ext>
                  </a:extLst>
                </a:gridCol>
                <a:gridCol w="370365">
                  <a:extLst>
                    <a:ext uri="{9D8B030D-6E8A-4147-A177-3AD203B41FA5}">
                      <a16:colId xmlns:a16="http://schemas.microsoft.com/office/drawing/2014/main" val="3674787540"/>
                    </a:ext>
                  </a:extLst>
                </a:gridCol>
                <a:gridCol w="1180783">
                  <a:extLst>
                    <a:ext uri="{9D8B030D-6E8A-4147-A177-3AD203B41FA5}">
                      <a16:colId xmlns:a16="http://schemas.microsoft.com/office/drawing/2014/main" val="552590927"/>
                    </a:ext>
                  </a:extLst>
                </a:gridCol>
                <a:gridCol w="373146">
                  <a:extLst>
                    <a:ext uri="{9D8B030D-6E8A-4147-A177-3AD203B41FA5}">
                      <a16:colId xmlns:a16="http://schemas.microsoft.com/office/drawing/2014/main" val="2550738252"/>
                    </a:ext>
                  </a:extLst>
                </a:gridCol>
                <a:gridCol w="1180783">
                  <a:extLst>
                    <a:ext uri="{9D8B030D-6E8A-4147-A177-3AD203B41FA5}">
                      <a16:colId xmlns:a16="http://schemas.microsoft.com/office/drawing/2014/main" val="3246306009"/>
                    </a:ext>
                  </a:extLst>
                </a:gridCol>
                <a:gridCol w="370365">
                  <a:extLst>
                    <a:ext uri="{9D8B030D-6E8A-4147-A177-3AD203B41FA5}">
                      <a16:colId xmlns:a16="http://schemas.microsoft.com/office/drawing/2014/main" val="1944234900"/>
                    </a:ext>
                  </a:extLst>
                </a:gridCol>
              </a:tblGrid>
              <a:tr h="2165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138797"/>
                  </a:ext>
                </a:extLst>
              </a:tr>
              <a:tr h="6497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517407"/>
                  </a:ext>
                </a:extLst>
              </a:tr>
              <a:tr h="43316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AB/ Registered as FE learning support workers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413957"/>
                  </a:ext>
                </a:extLst>
              </a:tr>
              <a:tr h="43316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/Registered in another 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047893"/>
                  </a:ext>
                </a:extLst>
              </a:tr>
              <a:tr h="2165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/Not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038720"/>
                  </a:ext>
                </a:extLst>
              </a:tr>
              <a:tr h="216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4,854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4,854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4,854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4,854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4,854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25808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12299D9-EE37-4C86-9CC7-2CBCB4ACAB61}"/>
              </a:ext>
            </a:extLst>
          </p:cNvPr>
          <p:cNvSpPr txBox="1"/>
          <p:nvPr/>
        </p:nvSpPr>
        <p:spPr>
          <a:xfrm>
            <a:off x="247805" y="3823428"/>
            <a:ext cx="116511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Ar</a:t>
            </a:r>
            <a:r>
              <a:rPr lang="en-GB" sz="1400" dirty="0"/>
              <a:t> 1 Mawrth 2018, </a:t>
            </a:r>
            <a:r>
              <a:rPr lang="en-GB" sz="1400" dirty="0" err="1"/>
              <a:t>roedd</a:t>
            </a:r>
            <a:r>
              <a:rPr lang="en-GB" sz="1400" dirty="0"/>
              <a:t> 4,854 o </a:t>
            </a:r>
            <a:r>
              <a:rPr lang="en-GB" sz="1400" dirty="0" err="1"/>
              <a:t>weithwyr</a:t>
            </a:r>
            <a:r>
              <a:rPr lang="en-GB" sz="1400" dirty="0"/>
              <a:t> </a:t>
            </a:r>
            <a:r>
              <a:rPr lang="en-GB" sz="1400" dirty="0" err="1"/>
              <a:t>cymorth</a:t>
            </a:r>
            <a:r>
              <a:rPr lang="en-GB" sz="1400" dirty="0"/>
              <a:t> </a:t>
            </a:r>
            <a:r>
              <a:rPr lang="en-GB" sz="1400" dirty="0" err="1"/>
              <a:t>dysgu</a:t>
            </a:r>
            <a:r>
              <a:rPr lang="en-GB" sz="1400" dirty="0"/>
              <a:t> AB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hefo’r</a:t>
            </a:r>
            <a:r>
              <a:rPr lang="en-GB" sz="1400" dirty="0"/>
              <a:t> CGA / In March 2018, there were 4,854 FE learning support workers registered with the EWC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A64F6E8-8936-4678-8383-7C5964AE1B58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Gweithwyr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Cymorth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AB/FE LSW </a:t>
            </a:r>
          </a:p>
        </p:txBody>
      </p:sp>
    </p:spTree>
    <p:extLst>
      <p:ext uri="{BB962C8B-B14F-4D97-AF65-F5344CB8AC3E}">
        <p14:creationId xmlns:p14="http://schemas.microsoft.com/office/powerpoint/2010/main" val="3289331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Ymarferwyr</a:t>
            </a:r>
            <a:r>
              <a:rPr lang="en-GB" dirty="0"/>
              <a:t> </a:t>
            </a:r>
            <a:r>
              <a:rPr lang="en-GB" dirty="0" err="1"/>
              <a:t>Dysgu</a:t>
            </a:r>
            <a:r>
              <a:rPr lang="en-GB" dirty="0"/>
              <a:t> </a:t>
            </a:r>
            <a:r>
              <a:rPr lang="en-GB" dirty="0" err="1"/>
              <a:t>Seiliedig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Waith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Work-Based Learning Practitioners</a:t>
            </a:r>
          </a:p>
        </p:txBody>
      </p:sp>
    </p:spTree>
    <p:extLst>
      <p:ext uri="{BB962C8B-B14F-4D97-AF65-F5344CB8AC3E}">
        <p14:creationId xmlns:p14="http://schemas.microsoft.com/office/powerpoint/2010/main" val="2624979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9E07C12-A953-47C8-A6D1-4936C0C1C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391852"/>
              </p:ext>
            </p:extLst>
          </p:nvPr>
        </p:nvGraphicFramePr>
        <p:xfrm>
          <a:off x="259534" y="1334725"/>
          <a:ext cx="11664732" cy="2183552"/>
        </p:xfrm>
        <a:graphic>
          <a:graphicData uri="http://schemas.openxmlformats.org/drawingml/2006/table">
            <a:tbl>
              <a:tblPr/>
              <a:tblGrid>
                <a:gridCol w="1656642">
                  <a:extLst>
                    <a:ext uri="{9D8B030D-6E8A-4147-A177-3AD203B41FA5}">
                      <a16:colId xmlns:a16="http://schemas.microsoft.com/office/drawing/2014/main" val="2760399264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2162113951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2539059946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3393047665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72222478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1649814122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3561409659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3899582862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1842611979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2505405674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811159010"/>
                    </a:ext>
                  </a:extLst>
                </a:gridCol>
              </a:tblGrid>
              <a:tr h="25606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270593"/>
                  </a:ext>
                </a:extLst>
              </a:tr>
              <a:tr h="3882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799183"/>
                  </a:ext>
                </a:extLst>
              </a:tr>
              <a:tr h="22525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Dan/Under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5643"/>
                  </a:ext>
                </a:extLst>
              </a:tr>
              <a:tr h="22525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169930"/>
                  </a:ext>
                </a:extLst>
              </a:tr>
              <a:tr h="22525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769963"/>
                  </a:ext>
                </a:extLst>
              </a:tr>
              <a:tr h="22525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426171"/>
                  </a:ext>
                </a:extLst>
              </a:tr>
              <a:tr h="22525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653410"/>
                  </a:ext>
                </a:extLst>
              </a:tr>
              <a:tr h="41300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3,306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3,319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3,327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132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68AE093-A81A-4B91-8ED2-5FD2DBE4C5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499833"/>
              </p:ext>
            </p:extLst>
          </p:nvPr>
        </p:nvGraphicFramePr>
        <p:xfrm>
          <a:off x="258899" y="3611982"/>
          <a:ext cx="2139760" cy="2809468"/>
        </p:xfrm>
        <a:graphic>
          <a:graphicData uri="http://schemas.openxmlformats.org/drawingml/2006/table">
            <a:tbl>
              <a:tblPr/>
              <a:tblGrid>
                <a:gridCol w="1107564">
                  <a:extLst>
                    <a:ext uri="{9D8B030D-6E8A-4147-A177-3AD203B41FA5}">
                      <a16:colId xmlns:a16="http://schemas.microsoft.com/office/drawing/2014/main" val="1453384004"/>
                    </a:ext>
                  </a:extLst>
                </a:gridCol>
                <a:gridCol w="678094">
                  <a:extLst>
                    <a:ext uri="{9D8B030D-6E8A-4147-A177-3AD203B41FA5}">
                      <a16:colId xmlns:a16="http://schemas.microsoft.com/office/drawing/2014/main" val="1793050978"/>
                    </a:ext>
                  </a:extLst>
                </a:gridCol>
                <a:gridCol w="354102">
                  <a:extLst>
                    <a:ext uri="{9D8B030D-6E8A-4147-A177-3AD203B41FA5}">
                      <a16:colId xmlns:a16="http://schemas.microsoft.com/office/drawing/2014/main" val="1881764920"/>
                    </a:ext>
                  </a:extLst>
                </a:gridCol>
              </a:tblGrid>
              <a:tr h="78417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405461"/>
                  </a:ext>
                </a:extLst>
              </a:tr>
              <a:tr h="29903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Dan/Under 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599645"/>
                  </a:ext>
                </a:extLst>
              </a:tr>
              <a:tr h="29903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12513"/>
                  </a:ext>
                </a:extLst>
              </a:tr>
              <a:tr h="29903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822217"/>
                  </a:ext>
                </a:extLst>
              </a:tr>
              <a:tr h="29903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75459"/>
                  </a:ext>
                </a:extLst>
              </a:tr>
              <a:tr h="29903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810522"/>
                  </a:ext>
                </a:extLst>
              </a:tr>
              <a:tr h="530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87945"/>
                  </a:ext>
                </a:extLst>
              </a:tr>
            </a:tbl>
          </a:graphicData>
        </a:graphic>
      </p:graphicFrame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8340CC5-E927-4F04-811B-2063078CCAA1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/>
              <a:t>Oedran</a:t>
            </a:r>
            <a:endParaRPr lang="en-GB" sz="3400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48DABE0-F409-410C-8159-0AEEFFF03F7E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/>
              <a:t>Age</a:t>
            </a:r>
            <a:endParaRPr lang="en-GB" sz="3400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2CD0E53-E02D-4F13-AE0D-F2E482319B46}"/>
              </a:ext>
            </a:extLst>
          </p:cNvPr>
          <p:cNvSpPr txBox="1">
            <a:spLocks/>
          </p:cNvSpPr>
          <p:nvPr/>
        </p:nvSpPr>
        <p:spPr>
          <a:xfrm>
            <a:off x="2618258" y="3651271"/>
            <a:ext cx="9086409" cy="40067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ôl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oedran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o’i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gymharu</a:t>
            </a:r>
            <a:r>
              <a:rPr lang="en-GB" sz="1400" b="0" dirty="0">
                <a:solidFill>
                  <a:schemeClr val="tx1"/>
                </a:solidFill>
              </a:rPr>
              <a:t> a di-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Welsh Speaking by age compared to non-Welsh speakers</a:t>
            </a:r>
          </a:p>
          <a:p>
            <a:pPr algn="ctr"/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578C98D-D0B4-4E2F-AD9D-E53B9E8A1F70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Ymarferwyr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SAW/WBL Practitioners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B23FC30-CB2C-4AB9-973C-78AC57C215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311043"/>
              </p:ext>
            </p:extLst>
          </p:nvPr>
        </p:nvGraphicFramePr>
        <p:xfrm>
          <a:off x="2398659" y="3598919"/>
          <a:ext cx="9525607" cy="2850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784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A1917E50-AACD-498B-BFBF-7750AEDCE3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7143009"/>
              </p:ext>
            </p:extLst>
          </p:nvPr>
        </p:nvGraphicFramePr>
        <p:xfrm>
          <a:off x="2455525" y="3596568"/>
          <a:ext cx="9476938" cy="2891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A9A75D0-6717-463E-9018-6CEF9062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859328"/>
              </p:ext>
            </p:extLst>
          </p:nvPr>
        </p:nvGraphicFramePr>
        <p:xfrm>
          <a:off x="259535" y="1308232"/>
          <a:ext cx="11697994" cy="2136104"/>
        </p:xfrm>
        <a:graphic>
          <a:graphicData uri="http://schemas.openxmlformats.org/drawingml/2006/table">
            <a:tbl>
              <a:tblPr/>
              <a:tblGrid>
                <a:gridCol w="2131244">
                  <a:extLst>
                    <a:ext uri="{9D8B030D-6E8A-4147-A177-3AD203B41FA5}">
                      <a16:colId xmlns:a16="http://schemas.microsoft.com/office/drawing/2014/main" val="1409787395"/>
                    </a:ext>
                  </a:extLst>
                </a:gridCol>
                <a:gridCol w="1496638">
                  <a:extLst>
                    <a:ext uri="{9D8B030D-6E8A-4147-A177-3AD203B41FA5}">
                      <a16:colId xmlns:a16="http://schemas.microsoft.com/office/drawing/2014/main" val="2249483182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1945102125"/>
                    </a:ext>
                  </a:extLst>
                </a:gridCol>
                <a:gridCol w="1496638">
                  <a:extLst>
                    <a:ext uri="{9D8B030D-6E8A-4147-A177-3AD203B41FA5}">
                      <a16:colId xmlns:a16="http://schemas.microsoft.com/office/drawing/2014/main" val="3908253380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2526635891"/>
                    </a:ext>
                  </a:extLst>
                </a:gridCol>
                <a:gridCol w="1496638">
                  <a:extLst>
                    <a:ext uri="{9D8B030D-6E8A-4147-A177-3AD203B41FA5}">
                      <a16:colId xmlns:a16="http://schemas.microsoft.com/office/drawing/2014/main" val="1375670429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2672686105"/>
                    </a:ext>
                  </a:extLst>
                </a:gridCol>
                <a:gridCol w="1496638">
                  <a:extLst>
                    <a:ext uri="{9D8B030D-6E8A-4147-A177-3AD203B41FA5}">
                      <a16:colId xmlns:a16="http://schemas.microsoft.com/office/drawing/2014/main" val="2000901445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627904016"/>
                    </a:ext>
                  </a:extLst>
                </a:gridCol>
                <a:gridCol w="1496638">
                  <a:extLst>
                    <a:ext uri="{9D8B030D-6E8A-4147-A177-3AD203B41FA5}">
                      <a16:colId xmlns:a16="http://schemas.microsoft.com/office/drawing/2014/main" val="373640061"/>
                    </a:ext>
                  </a:extLst>
                </a:gridCol>
                <a:gridCol w="416712">
                  <a:extLst>
                    <a:ext uri="{9D8B030D-6E8A-4147-A177-3AD203B41FA5}">
                      <a16:colId xmlns:a16="http://schemas.microsoft.com/office/drawing/2014/main" val="1720668801"/>
                    </a:ext>
                  </a:extLst>
                </a:gridCol>
              </a:tblGrid>
              <a:tr h="2556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55216"/>
                  </a:ext>
                </a:extLst>
              </a:tr>
              <a:tr h="722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782922"/>
                  </a:ext>
                </a:extLst>
              </a:tr>
              <a:tr h="27015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/Female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55224"/>
                  </a:ext>
                </a:extLst>
              </a:tr>
              <a:tr h="2769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Gwryw/Male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47021"/>
                  </a:ext>
                </a:extLst>
              </a:tr>
              <a:tr h="289490"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Arall/Other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05546"/>
                  </a:ext>
                </a:extLst>
              </a:tr>
              <a:tr h="3214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3,306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3,540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3,321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3,319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3,327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421688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A8C44B4-7038-47AF-8AB2-14B121234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125798"/>
              </p:ext>
            </p:extLst>
          </p:nvPr>
        </p:nvGraphicFramePr>
        <p:xfrm>
          <a:off x="259537" y="3587268"/>
          <a:ext cx="2195988" cy="2891198"/>
        </p:xfrm>
        <a:graphic>
          <a:graphicData uri="http://schemas.openxmlformats.org/drawingml/2006/table">
            <a:tbl>
              <a:tblPr/>
              <a:tblGrid>
                <a:gridCol w="1114318">
                  <a:extLst>
                    <a:ext uri="{9D8B030D-6E8A-4147-A177-3AD203B41FA5}">
                      <a16:colId xmlns:a16="http://schemas.microsoft.com/office/drawing/2014/main" val="1459344447"/>
                    </a:ext>
                  </a:extLst>
                </a:gridCol>
                <a:gridCol w="638240">
                  <a:extLst>
                    <a:ext uri="{9D8B030D-6E8A-4147-A177-3AD203B41FA5}">
                      <a16:colId xmlns:a16="http://schemas.microsoft.com/office/drawing/2014/main" val="3635016009"/>
                    </a:ext>
                  </a:extLst>
                </a:gridCol>
                <a:gridCol w="443430">
                  <a:extLst>
                    <a:ext uri="{9D8B030D-6E8A-4147-A177-3AD203B41FA5}">
                      <a16:colId xmlns:a16="http://schemas.microsoft.com/office/drawing/2014/main" val="438579250"/>
                    </a:ext>
                  </a:extLst>
                </a:gridCol>
              </a:tblGrid>
              <a:tr h="143634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04399"/>
                  </a:ext>
                </a:extLst>
              </a:tr>
              <a:tr h="3654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/Female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15186"/>
                  </a:ext>
                </a:extLst>
              </a:tr>
              <a:tr h="371239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Gwryw/Male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32022"/>
                  </a:ext>
                </a:extLst>
              </a:tr>
              <a:tr h="71817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Total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597391"/>
                  </a:ext>
                </a:extLst>
              </a:tr>
            </a:tbl>
          </a:graphicData>
        </a:graphic>
      </p:graphicFrame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07D4C5D-3CDE-45A7-9C5E-7A1E24DD1B0D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Rhywedd</a:t>
            </a:r>
            <a:endParaRPr lang="en-GB" sz="3400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521AE9D-71BA-43B1-A936-68137B89B0B1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Gender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3EA0D6F-0E34-4FE9-BB85-462992B619E8}"/>
              </a:ext>
            </a:extLst>
          </p:cNvPr>
          <p:cNvSpPr txBox="1">
            <a:spLocks/>
          </p:cNvSpPr>
          <p:nvPr/>
        </p:nvSpPr>
        <p:spPr>
          <a:xfrm>
            <a:off x="2644367" y="3693538"/>
            <a:ext cx="8846379" cy="3879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ôl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oedran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o’i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gymharu</a:t>
            </a:r>
            <a:r>
              <a:rPr lang="en-GB" sz="1400" b="0" dirty="0">
                <a:solidFill>
                  <a:schemeClr val="tx1"/>
                </a:solidFill>
              </a:rPr>
              <a:t> a di-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Welsh speakers by age compared to non-Welsh speakers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6A0074EC-43A2-43F9-AC0B-E637737EFBD2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Ymarferwyr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SAW/WBL Practitioners </a:t>
            </a:r>
          </a:p>
        </p:txBody>
      </p:sp>
    </p:spTree>
    <p:extLst>
      <p:ext uri="{BB962C8B-B14F-4D97-AF65-F5344CB8AC3E}">
        <p14:creationId xmlns:p14="http://schemas.microsoft.com/office/powerpoint/2010/main" val="2049000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rol 1"/>
          <p:cNvSpPr>
            <a:spLocks noChangeArrowheads="1" noChangeShapeType="1"/>
          </p:cNvSpPr>
          <p:nvPr/>
        </p:nvSpPr>
        <p:spPr bwMode="auto">
          <a:xfrm>
            <a:off x="1226919" y="5318923"/>
            <a:ext cx="10221912" cy="10048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FD41E0-AD2F-4447-BD5F-4A6E41872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392038"/>
              </p:ext>
            </p:extLst>
          </p:nvPr>
        </p:nvGraphicFramePr>
        <p:xfrm>
          <a:off x="259534" y="1636675"/>
          <a:ext cx="11639539" cy="1751293"/>
        </p:xfrm>
        <a:graphic>
          <a:graphicData uri="http://schemas.openxmlformats.org/drawingml/2006/table">
            <a:tbl>
              <a:tblPr/>
              <a:tblGrid>
                <a:gridCol w="1652184">
                  <a:extLst>
                    <a:ext uri="{9D8B030D-6E8A-4147-A177-3AD203B41FA5}">
                      <a16:colId xmlns:a16="http://schemas.microsoft.com/office/drawing/2014/main" val="3295646513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196343192"/>
                    </a:ext>
                  </a:extLst>
                </a:gridCol>
                <a:gridCol w="436328">
                  <a:extLst>
                    <a:ext uri="{9D8B030D-6E8A-4147-A177-3AD203B41FA5}">
                      <a16:colId xmlns:a16="http://schemas.microsoft.com/office/drawing/2014/main" val="3897759515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1853931394"/>
                    </a:ext>
                  </a:extLst>
                </a:gridCol>
                <a:gridCol w="436328">
                  <a:extLst>
                    <a:ext uri="{9D8B030D-6E8A-4147-A177-3AD203B41FA5}">
                      <a16:colId xmlns:a16="http://schemas.microsoft.com/office/drawing/2014/main" val="3257262913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3733750611"/>
                    </a:ext>
                  </a:extLst>
                </a:gridCol>
                <a:gridCol w="436328">
                  <a:extLst>
                    <a:ext uri="{9D8B030D-6E8A-4147-A177-3AD203B41FA5}">
                      <a16:colId xmlns:a16="http://schemas.microsoft.com/office/drawing/2014/main" val="2481199972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2273022916"/>
                    </a:ext>
                  </a:extLst>
                </a:gridCol>
                <a:gridCol w="436328">
                  <a:extLst>
                    <a:ext uri="{9D8B030D-6E8A-4147-A177-3AD203B41FA5}">
                      <a16:colId xmlns:a16="http://schemas.microsoft.com/office/drawing/2014/main" val="382583792"/>
                    </a:ext>
                  </a:extLst>
                </a:gridCol>
                <a:gridCol w="1561143">
                  <a:extLst>
                    <a:ext uri="{9D8B030D-6E8A-4147-A177-3AD203B41FA5}">
                      <a16:colId xmlns:a16="http://schemas.microsoft.com/office/drawing/2014/main" val="1939493819"/>
                    </a:ext>
                  </a:extLst>
                </a:gridCol>
                <a:gridCol w="436328">
                  <a:extLst>
                    <a:ext uri="{9D8B030D-6E8A-4147-A177-3AD203B41FA5}">
                      <a16:colId xmlns:a16="http://schemas.microsoft.com/office/drawing/2014/main" val="1675981389"/>
                    </a:ext>
                  </a:extLst>
                </a:gridCol>
              </a:tblGrid>
              <a:tr h="229708">
                <a:tc row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78124"/>
                  </a:ext>
                </a:extLst>
              </a:tr>
              <a:tr h="8324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404"/>
                  </a:ext>
                </a:extLst>
              </a:tr>
              <a:tr h="22970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Ydynt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Yes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908261"/>
                  </a:ext>
                </a:extLst>
              </a:tr>
              <a:tr h="22970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Nac Ydynt / No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3,435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043693"/>
                  </a:ext>
                </a:extLst>
              </a:tr>
              <a:tr h="2297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/Total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7072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687ECD-D084-43A7-847D-C3B5A4F1C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985630"/>
              </p:ext>
            </p:extLst>
          </p:nvPr>
        </p:nvGraphicFramePr>
        <p:xfrm>
          <a:off x="259536" y="3774070"/>
          <a:ext cx="4449438" cy="2567571"/>
        </p:xfrm>
        <a:graphic>
          <a:graphicData uri="http://schemas.openxmlformats.org/drawingml/2006/table">
            <a:tbl>
              <a:tblPr/>
              <a:tblGrid>
                <a:gridCol w="3000374">
                  <a:extLst>
                    <a:ext uri="{9D8B030D-6E8A-4147-A177-3AD203B41FA5}">
                      <a16:colId xmlns:a16="http://schemas.microsoft.com/office/drawing/2014/main" val="4227391712"/>
                    </a:ext>
                  </a:extLst>
                </a:gridCol>
                <a:gridCol w="1074414">
                  <a:extLst>
                    <a:ext uri="{9D8B030D-6E8A-4147-A177-3AD203B41FA5}">
                      <a16:colId xmlns:a16="http://schemas.microsoft.com/office/drawing/2014/main" val="4106494477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945942390"/>
                    </a:ext>
                  </a:extLst>
                </a:gridCol>
              </a:tblGrid>
              <a:tr h="839010">
                <a:tc>
                  <a:txBody>
                    <a:bodyPr/>
                    <a:lstStyle/>
                    <a:p>
                      <a:pPr algn="l" rtl="0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751562"/>
                  </a:ext>
                </a:extLst>
              </a:tr>
              <a:tr h="41950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Gwyn / White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624204"/>
                  </a:ext>
                </a:extLst>
              </a:tr>
              <a:tr h="45330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Grwp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ethnig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Other ethnic groups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845764"/>
                  </a:ext>
                </a:extLst>
              </a:tr>
              <a:tr h="41841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not wish to disclose / Ddim eisiau gofnodi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050273"/>
                  </a:ext>
                </a:extLst>
              </a:tr>
              <a:tr h="41950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Anhysbus / Unknown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800119"/>
                  </a:ext>
                </a:extLst>
              </a:tr>
            </a:tbl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9B92F13F-E033-4C27-885B-6EA2B78C81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5527889"/>
              </p:ext>
            </p:extLst>
          </p:nvPr>
        </p:nvGraphicFramePr>
        <p:xfrm>
          <a:off x="4829908" y="3470033"/>
          <a:ext cx="7069165" cy="2871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43D5D5B-6DE9-40D8-A13D-A17F78177F5F}"/>
              </a:ext>
            </a:extLst>
          </p:cNvPr>
          <p:cNvSpPr txBox="1">
            <a:spLocks/>
          </p:cNvSpPr>
          <p:nvPr/>
        </p:nvSpPr>
        <p:spPr>
          <a:xfrm>
            <a:off x="259535" y="175113"/>
            <a:ext cx="4699327" cy="146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Anabledd</a:t>
            </a:r>
            <a:r>
              <a:rPr lang="en-GB" sz="3400" dirty="0"/>
              <a:t> ac </a:t>
            </a:r>
            <a:r>
              <a:rPr lang="en-GB" sz="3400" dirty="0" err="1"/>
              <a:t>Grwpiau</a:t>
            </a:r>
            <a:r>
              <a:rPr lang="en-GB" sz="3400" dirty="0"/>
              <a:t> </a:t>
            </a:r>
            <a:r>
              <a:rPr lang="en-GB" sz="3400" dirty="0" err="1"/>
              <a:t>Ethnig</a:t>
            </a:r>
            <a:r>
              <a:rPr lang="en-GB" sz="3400" dirty="0"/>
              <a:t>  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94BF7E2-7A82-4169-B50B-BC69FAD85AFE}"/>
              </a:ext>
            </a:extLst>
          </p:cNvPr>
          <p:cNvSpPr txBox="1">
            <a:spLocks/>
          </p:cNvSpPr>
          <p:nvPr/>
        </p:nvSpPr>
        <p:spPr>
          <a:xfrm>
            <a:off x="6096000" y="177233"/>
            <a:ext cx="5049795" cy="146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Disability and Ethnic Groups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AA994DDC-53D9-44B6-A497-11E4B7A22DFD}"/>
              </a:ext>
            </a:extLst>
          </p:cNvPr>
          <p:cNvSpPr txBox="1">
            <a:spLocks/>
          </p:cNvSpPr>
          <p:nvPr/>
        </p:nvSpPr>
        <p:spPr>
          <a:xfrm>
            <a:off x="247659" y="1337043"/>
            <a:ext cx="11651415" cy="309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>
                <a:solidFill>
                  <a:srgbClr val="007534"/>
                </a:solidFill>
              </a:rPr>
              <a:t>Statws</a:t>
            </a:r>
            <a:r>
              <a:rPr lang="en-GB" sz="1600" dirty="0">
                <a:solidFill>
                  <a:srgbClr val="007534"/>
                </a:solidFill>
              </a:rPr>
              <a:t> </a:t>
            </a:r>
            <a:r>
              <a:rPr lang="en-GB" sz="1600" dirty="0" err="1">
                <a:solidFill>
                  <a:srgbClr val="007534"/>
                </a:solidFill>
              </a:rPr>
              <a:t>Anabledd</a:t>
            </a:r>
            <a:r>
              <a:rPr lang="en-GB" sz="1600" dirty="0">
                <a:solidFill>
                  <a:srgbClr val="007534"/>
                </a:solidFill>
              </a:rPr>
              <a:t> / Disability Status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A6DBD74E-3669-45AB-BC59-00AFE847095D}"/>
              </a:ext>
            </a:extLst>
          </p:cNvPr>
          <p:cNvSpPr txBox="1">
            <a:spLocks/>
          </p:cNvSpPr>
          <p:nvPr/>
        </p:nvSpPr>
        <p:spPr>
          <a:xfrm>
            <a:off x="259534" y="3470032"/>
            <a:ext cx="4449437" cy="3040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>
                <a:solidFill>
                  <a:srgbClr val="007534"/>
                </a:solidFill>
              </a:rPr>
              <a:t>Grwpiau</a:t>
            </a:r>
            <a:r>
              <a:rPr lang="en-GB" sz="1600" dirty="0">
                <a:solidFill>
                  <a:srgbClr val="007534"/>
                </a:solidFill>
              </a:rPr>
              <a:t> </a:t>
            </a:r>
            <a:r>
              <a:rPr lang="en-GB" sz="1600" dirty="0" err="1">
                <a:solidFill>
                  <a:srgbClr val="007534"/>
                </a:solidFill>
              </a:rPr>
              <a:t>Ethnig</a:t>
            </a:r>
            <a:r>
              <a:rPr lang="en-GB" sz="1600" dirty="0">
                <a:solidFill>
                  <a:srgbClr val="007534"/>
                </a:solidFill>
              </a:rPr>
              <a:t> / Ethnic Grouping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61BD62A9-9F8F-4A93-B417-01C366B1812A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Ymarferwyr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SAW/WBL Practitioners </a:t>
            </a:r>
          </a:p>
        </p:txBody>
      </p:sp>
    </p:spTree>
    <p:extLst>
      <p:ext uri="{BB962C8B-B14F-4D97-AF65-F5344CB8AC3E}">
        <p14:creationId xmlns:p14="http://schemas.microsoft.com/office/powerpoint/2010/main" val="352217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Cefndir</a:t>
            </a:r>
            <a:r>
              <a:rPr lang="en-GB" dirty="0"/>
              <a:t> y </a:t>
            </a:r>
            <a:r>
              <a:rPr lang="en-GB" dirty="0" err="1"/>
              <a:t>Gofrestr</a:t>
            </a:r>
            <a:r>
              <a:rPr lang="en-GB" dirty="0"/>
              <a:t> a data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y </a:t>
            </a:r>
            <a:r>
              <a:rPr lang="en-GB" dirty="0" err="1"/>
              <a:t>grwpiau</a:t>
            </a:r>
            <a:r>
              <a:rPr lang="en-GB" dirty="0"/>
              <a:t> </a:t>
            </a:r>
            <a:r>
              <a:rPr lang="en-GB" dirty="0" err="1"/>
              <a:t>cofrestredig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Data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rgbClr val="007534"/>
                </a:solidFill>
                <a:latin typeface="+mn-lt"/>
              </a:rPr>
              <a:t>Athrawon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Addysg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Bellach</a:t>
            </a:r>
            <a:endParaRPr lang="en-GB" dirty="0">
              <a:solidFill>
                <a:srgbClr val="007534"/>
              </a:solidFill>
              <a:latin typeface="+mn-lt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rgbClr val="007534"/>
                </a:solidFill>
                <a:latin typeface="+mn-lt"/>
              </a:rPr>
              <a:t>Gweithwyr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Cymorth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Dysgu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Addysg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Bellach</a:t>
            </a:r>
            <a:endParaRPr lang="en-GB" dirty="0">
              <a:solidFill>
                <a:srgbClr val="007534"/>
              </a:solidFill>
              <a:latin typeface="+mn-lt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rgbClr val="007534"/>
                </a:solidFill>
                <a:latin typeface="+mn-lt"/>
              </a:rPr>
              <a:t>Ymarferwyr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Dysgu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Seiliedig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ar</a:t>
            </a:r>
            <a:r>
              <a:rPr lang="en-GB" dirty="0">
                <a:solidFill>
                  <a:srgbClr val="007534"/>
                </a:solidFill>
                <a:latin typeface="+mn-lt"/>
              </a:rPr>
              <a:t> </a:t>
            </a:r>
            <a:r>
              <a:rPr lang="en-GB" dirty="0" err="1">
                <a:solidFill>
                  <a:srgbClr val="007534"/>
                </a:solidFill>
                <a:latin typeface="+mn-lt"/>
              </a:rPr>
              <a:t>Waith</a:t>
            </a:r>
            <a:endParaRPr lang="en-GB" dirty="0">
              <a:solidFill>
                <a:srgbClr val="007534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Canfyddiadau</a:t>
            </a:r>
            <a:r>
              <a:rPr lang="en-GB" dirty="0"/>
              <a:t> </a:t>
            </a:r>
            <a:r>
              <a:rPr lang="en-GB" dirty="0" err="1"/>
              <a:t>Allweddol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264277" y="1580781"/>
            <a:ext cx="5207287" cy="43840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Background of the Register and the data for the registered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Data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Further Education Teachers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Further Education Learning Support Workers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17A37"/>
                </a:solidFill>
                <a:latin typeface="+mn-lt"/>
              </a:rPr>
              <a:t>Work-Based Learning Practitioners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Key findings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sz="3400" dirty="0" err="1"/>
              <a:t>Trosolwg</a:t>
            </a:r>
            <a:r>
              <a:rPr lang="en-GB" sz="3400" dirty="0"/>
              <a:t> </a:t>
            </a:r>
            <a:r>
              <a:rPr lang="en-GB" sz="3400" dirty="0" err="1"/>
              <a:t>o’r</a:t>
            </a:r>
            <a:r>
              <a:rPr lang="en-GB" sz="3400" dirty="0"/>
              <a:t> </a:t>
            </a:r>
            <a:r>
              <a:rPr lang="en-GB" sz="3400" dirty="0" err="1"/>
              <a:t>Sesiwn</a:t>
            </a:r>
            <a:endParaRPr lang="en-GB" sz="3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GB" sz="3400" dirty="0"/>
              <a:t>Session Overview</a:t>
            </a:r>
          </a:p>
        </p:txBody>
      </p:sp>
    </p:spTree>
    <p:extLst>
      <p:ext uri="{BB962C8B-B14F-4D97-AF65-F5344CB8AC3E}">
        <p14:creationId xmlns:p14="http://schemas.microsoft.com/office/powerpoint/2010/main" val="2285479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A9A75D0-6717-463E-9018-6CEF9062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89447"/>
              </p:ext>
            </p:extLst>
          </p:nvPr>
        </p:nvGraphicFramePr>
        <p:xfrm>
          <a:off x="259535" y="1308232"/>
          <a:ext cx="11698001" cy="1525200"/>
        </p:xfrm>
        <a:graphic>
          <a:graphicData uri="http://schemas.openxmlformats.org/drawingml/2006/table">
            <a:tbl>
              <a:tblPr/>
              <a:tblGrid>
                <a:gridCol w="3511424">
                  <a:extLst>
                    <a:ext uri="{9D8B030D-6E8A-4147-A177-3AD203B41FA5}">
                      <a16:colId xmlns:a16="http://schemas.microsoft.com/office/drawing/2014/main" val="140978739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2249483182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194510212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3908253380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2526635891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1375670429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267268610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2000901445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627904016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373640061"/>
                    </a:ext>
                  </a:extLst>
                </a:gridCol>
                <a:gridCol w="348422">
                  <a:extLst>
                    <a:ext uri="{9D8B030D-6E8A-4147-A177-3AD203B41FA5}">
                      <a16:colId xmlns:a16="http://schemas.microsoft.com/office/drawing/2014/main" val="1720668801"/>
                    </a:ext>
                  </a:extLst>
                </a:gridCol>
              </a:tblGrid>
              <a:tr h="2556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55216"/>
                  </a:ext>
                </a:extLst>
              </a:tr>
              <a:tr h="722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782922"/>
                  </a:ext>
                </a:extLst>
              </a:tr>
              <a:tr h="27015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 / Ability to speak 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55224"/>
                  </a:ext>
                </a:extLst>
              </a:tr>
              <a:tr h="2769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Gweithio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Working in 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47021"/>
                  </a:ext>
                </a:extLst>
              </a:tr>
            </a:tbl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9AE9912-D7D7-4C48-970D-57DF3EAE7BCF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Siarad</a:t>
            </a:r>
            <a:r>
              <a:rPr lang="en-GB" sz="3400" dirty="0"/>
              <a:t> Cymraeg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3A24DB7-EE2B-4444-9EEB-95D13040E05D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Welsh Speaking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6BF036AE-D464-4AFB-B797-D75EB02809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0695954"/>
              </p:ext>
            </p:extLst>
          </p:nvPr>
        </p:nvGraphicFramePr>
        <p:xfrm>
          <a:off x="246814" y="3030876"/>
          <a:ext cx="11698002" cy="3455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0DE0E1D-2EDD-4412-A56C-B9E95D298ECE}"/>
              </a:ext>
            </a:extLst>
          </p:cNvPr>
          <p:cNvSpPr txBox="1">
            <a:spLocks/>
          </p:cNvSpPr>
          <p:nvPr/>
        </p:nvSpPr>
        <p:spPr>
          <a:xfrm>
            <a:off x="1617276" y="3104373"/>
            <a:ext cx="8949249" cy="49325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Tuedd</a:t>
            </a:r>
            <a:r>
              <a:rPr lang="en-GB" sz="1400" b="0" dirty="0">
                <a:solidFill>
                  <a:schemeClr val="tx1"/>
                </a:solidFill>
              </a:rPr>
              <a:t> o </a:t>
            </a:r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a </a:t>
            </a:r>
            <a:r>
              <a:rPr lang="en-GB" sz="1400" b="0" dirty="0" err="1">
                <a:solidFill>
                  <a:schemeClr val="tx1"/>
                </a:solidFill>
              </a:rPr>
              <a:t>gweithio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y 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Trend of Welsh speakers and working in Welsh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12756F30-7026-4D09-A787-2E2159BFBC5F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Ymarferwyr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SAW/WBL Practitioners </a:t>
            </a:r>
          </a:p>
        </p:txBody>
      </p:sp>
    </p:spTree>
    <p:extLst>
      <p:ext uri="{BB962C8B-B14F-4D97-AF65-F5344CB8AC3E}">
        <p14:creationId xmlns:p14="http://schemas.microsoft.com/office/powerpoint/2010/main" val="4258775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19682A6-E006-45E0-9771-EC04F705C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028994"/>
              </p:ext>
            </p:extLst>
          </p:nvPr>
        </p:nvGraphicFramePr>
        <p:xfrm>
          <a:off x="259534" y="1185807"/>
          <a:ext cx="11650390" cy="2483735"/>
        </p:xfrm>
        <a:graphic>
          <a:graphicData uri="http://schemas.openxmlformats.org/drawingml/2006/table">
            <a:tbl>
              <a:tblPr/>
              <a:tblGrid>
                <a:gridCol w="3849515">
                  <a:extLst>
                    <a:ext uri="{9D8B030D-6E8A-4147-A177-3AD203B41FA5}">
                      <a16:colId xmlns:a16="http://schemas.microsoft.com/office/drawing/2014/main" val="3250670890"/>
                    </a:ext>
                  </a:extLst>
                </a:gridCol>
                <a:gridCol w="1210182">
                  <a:extLst>
                    <a:ext uri="{9D8B030D-6E8A-4147-A177-3AD203B41FA5}">
                      <a16:colId xmlns:a16="http://schemas.microsoft.com/office/drawing/2014/main" val="1811294238"/>
                    </a:ext>
                  </a:extLst>
                </a:gridCol>
                <a:gridCol w="349993">
                  <a:extLst>
                    <a:ext uri="{9D8B030D-6E8A-4147-A177-3AD203B41FA5}">
                      <a16:colId xmlns:a16="http://schemas.microsoft.com/office/drawing/2014/main" val="3189847862"/>
                    </a:ext>
                  </a:extLst>
                </a:gridCol>
                <a:gridCol w="1210182">
                  <a:extLst>
                    <a:ext uri="{9D8B030D-6E8A-4147-A177-3AD203B41FA5}">
                      <a16:colId xmlns:a16="http://schemas.microsoft.com/office/drawing/2014/main" val="21259177"/>
                    </a:ext>
                  </a:extLst>
                </a:gridCol>
                <a:gridCol w="349993">
                  <a:extLst>
                    <a:ext uri="{9D8B030D-6E8A-4147-A177-3AD203B41FA5}">
                      <a16:colId xmlns:a16="http://schemas.microsoft.com/office/drawing/2014/main" val="2451699793"/>
                    </a:ext>
                  </a:extLst>
                </a:gridCol>
                <a:gridCol w="1210182">
                  <a:extLst>
                    <a:ext uri="{9D8B030D-6E8A-4147-A177-3AD203B41FA5}">
                      <a16:colId xmlns:a16="http://schemas.microsoft.com/office/drawing/2014/main" val="3100161202"/>
                    </a:ext>
                  </a:extLst>
                </a:gridCol>
                <a:gridCol w="349993">
                  <a:extLst>
                    <a:ext uri="{9D8B030D-6E8A-4147-A177-3AD203B41FA5}">
                      <a16:colId xmlns:a16="http://schemas.microsoft.com/office/drawing/2014/main" val="2246769154"/>
                    </a:ext>
                  </a:extLst>
                </a:gridCol>
                <a:gridCol w="1210182">
                  <a:extLst>
                    <a:ext uri="{9D8B030D-6E8A-4147-A177-3AD203B41FA5}">
                      <a16:colId xmlns:a16="http://schemas.microsoft.com/office/drawing/2014/main" val="2560919590"/>
                    </a:ext>
                  </a:extLst>
                </a:gridCol>
                <a:gridCol w="349993">
                  <a:extLst>
                    <a:ext uri="{9D8B030D-6E8A-4147-A177-3AD203B41FA5}">
                      <a16:colId xmlns:a16="http://schemas.microsoft.com/office/drawing/2014/main" val="1992377486"/>
                    </a:ext>
                  </a:extLst>
                </a:gridCol>
                <a:gridCol w="1210182">
                  <a:extLst>
                    <a:ext uri="{9D8B030D-6E8A-4147-A177-3AD203B41FA5}">
                      <a16:colId xmlns:a16="http://schemas.microsoft.com/office/drawing/2014/main" val="2800352551"/>
                    </a:ext>
                  </a:extLst>
                </a:gridCol>
                <a:gridCol w="349993">
                  <a:extLst>
                    <a:ext uri="{9D8B030D-6E8A-4147-A177-3AD203B41FA5}">
                      <a16:colId xmlns:a16="http://schemas.microsoft.com/office/drawing/2014/main" val="3088997434"/>
                    </a:ext>
                  </a:extLst>
                </a:gridCol>
              </a:tblGrid>
              <a:tr h="294123">
                <a:tc row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2019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2021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405484"/>
                  </a:ext>
                </a:extLst>
              </a:tr>
              <a:tr h="4411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650598"/>
                  </a:ext>
                </a:extLst>
              </a:tr>
              <a:tr h="44908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Cofrestrwyr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wedi'i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golli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o'r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Registrants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since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867132"/>
                  </a:ext>
                </a:extLst>
              </a:tr>
              <a:tr h="44908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Cofrestrwyr wedi </a:t>
                      </a: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ymuno</a:t>
                      </a: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ers y flwyddyn gynt/ Registrants </a:t>
                      </a: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gained</a:t>
                      </a: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since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8548"/>
                  </a:ext>
                </a:extLst>
              </a:tr>
              <a:tr h="44908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Cynyddu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neu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o'r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Increase or deficit on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-6.2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191400"/>
                  </a:ext>
                </a:extLst>
              </a:tr>
              <a:tr h="4011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Total registered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6202128"/>
                  </a:ext>
                </a:extLst>
              </a:tr>
            </a:tbl>
          </a:graphicData>
        </a:graphic>
      </p:graphicFrame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81DB036F-4D5F-4F30-9977-7FDA44DAEA38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Dargadwedd</a:t>
            </a:r>
            <a:endParaRPr lang="en-GB" sz="3400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655300A-D423-4298-984D-DA250E28C78A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Retention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AA58478-DC48-4CC7-817C-03AD39586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996966"/>
              </p:ext>
            </p:extLst>
          </p:nvPr>
        </p:nvGraphicFramePr>
        <p:xfrm>
          <a:off x="259534" y="4346647"/>
          <a:ext cx="11650389" cy="2190887"/>
        </p:xfrm>
        <a:graphic>
          <a:graphicData uri="http://schemas.openxmlformats.org/drawingml/2006/table">
            <a:tbl>
              <a:tblPr/>
              <a:tblGrid>
                <a:gridCol w="4114169">
                  <a:extLst>
                    <a:ext uri="{9D8B030D-6E8A-4147-A177-3AD203B41FA5}">
                      <a16:colId xmlns:a16="http://schemas.microsoft.com/office/drawing/2014/main" val="204757362"/>
                    </a:ext>
                  </a:extLst>
                </a:gridCol>
                <a:gridCol w="1170154">
                  <a:extLst>
                    <a:ext uri="{9D8B030D-6E8A-4147-A177-3AD203B41FA5}">
                      <a16:colId xmlns:a16="http://schemas.microsoft.com/office/drawing/2014/main" val="690361754"/>
                    </a:ext>
                  </a:extLst>
                </a:gridCol>
                <a:gridCol w="337090">
                  <a:extLst>
                    <a:ext uri="{9D8B030D-6E8A-4147-A177-3AD203B41FA5}">
                      <a16:colId xmlns:a16="http://schemas.microsoft.com/office/drawing/2014/main" val="3294201052"/>
                    </a:ext>
                  </a:extLst>
                </a:gridCol>
                <a:gridCol w="1170154">
                  <a:extLst>
                    <a:ext uri="{9D8B030D-6E8A-4147-A177-3AD203B41FA5}">
                      <a16:colId xmlns:a16="http://schemas.microsoft.com/office/drawing/2014/main" val="2736773731"/>
                    </a:ext>
                  </a:extLst>
                </a:gridCol>
                <a:gridCol w="337090">
                  <a:extLst>
                    <a:ext uri="{9D8B030D-6E8A-4147-A177-3AD203B41FA5}">
                      <a16:colId xmlns:a16="http://schemas.microsoft.com/office/drawing/2014/main" val="527184499"/>
                    </a:ext>
                  </a:extLst>
                </a:gridCol>
                <a:gridCol w="1170154">
                  <a:extLst>
                    <a:ext uri="{9D8B030D-6E8A-4147-A177-3AD203B41FA5}">
                      <a16:colId xmlns:a16="http://schemas.microsoft.com/office/drawing/2014/main" val="1156929651"/>
                    </a:ext>
                  </a:extLst>
                </a:gridCol>
                <a:gridCol w="337090">
                  <a:extLst>
                    <a:ext uri="{9D8B030D-6E8A-4147-A177-3AD203B41FA5}">
                      <a16:colId xmlns:a16="http://schemas.microsoft.com/office/drawing/2014/main" val="2076607622"/>
                    </a:ext>
                  </a:extLst>
                </a:gridCol>
                <a:gridCol w="1170154">
                  <a:extLst>
                    <a:ext uri="{9D8B030D-6E8A-4147-A177-3AD203B41FA5}">
                      <a16:colId xmlns:a16="http://schemas.microsoft.com/office/drawing/2014/main" val="3984902354"/>
                    </a:ext>
                  </a:extLst>
                </a:gridCol>
                <a:gridCol w="337090">
                  <a:extLst>
                    <a:ext uri="{9D8B030D-6E8A-4147-A177-3AD203B41FA5}">
                      <a16:colId xmlns:a16="http://schemas.microsoft.com/office/drawing/2014/main" val="753515178"/>
                    </a:ext>
                  </a:extLst>
                </a:gridCol>
                <a:gridCol w="1170154">
                  <a:extLst>
                    <a:ext uri="{9D8B030D-6E8A-4147-A177-3AD203B41FA5}">
                      <a16:colId xmlns:a16="http://schemas.microsoft.com/office/drawing/2014/main" val="456978014"/>
                    </a:ext>
                  </a:extLst>
                </a:gridCol>
                <a:gridCol w="337090">
                  <a:extLst>
                    <a:ext uri="{9D8B030D-6E8A-4147-A177-3AD203B41FA5}">
                      <a16:colId xmlns:a16="http://schemas.microsoft.com/office/drawing/2014/main" val="598720535"/>
                    </a:ext>
                  </a:extLst>
                </a:gridCol>
              </a:tblGrid>
              <a:tr h="2165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490577"/>
                  </a:ext>
                </a:extLst>
              </a:tr>
              <a:tr h="6497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1928366"/>
                  </a:ext>
                </a:extLst>
              </a:tr>
              <a:tr h="43316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ymarferwyr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seiliedig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waith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Registered as work-based learning practitioners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964115"/>
                  </a:ext>
                </a:extLst>
              </a:tr>
              <a:tr h="43316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/Registered in another 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015787"/>
                  </a:ext>
                </a:extLst>
              </a:tr>
              <a:tr h="21658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/Not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09410"/>
                  </a:ext>
                </a:extLst>
              </a:tr>
              <a:tr h="2165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2,913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2,913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2,913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2,913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2,913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4704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89A3DDF-87C9-4F31-A2EF-31D1C0D49111}"/>
              </a:ext>
            </a:extLst>
          </p:cNvPr>
          <p:cNvSpPr txBox="1"/>
          <p:nvPr/>
        </p:nvSpPr>
        <p:spPr>
          <a:xfrm>
            <a:off x="259534" y="3823428"/>
            <a:ext cx="1165111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Ar</a:t>
            </a:r>
            <a:r>
              <a:rPr lang="en-GB" sz="1400" dirty="0"/>
              <a:t> 1 Mawrth 2018, </a:t>
            </a:r>
            <a:r>
              <a:rPr lang="en-GB" sz="1400" dirty="0" err="1"/>
              <a:t>roedd</a:t>
            </a:r>
            <a:r>
              <a:rPr lang="en-GB" sz="1400" dirty="0"/>
              <a:t> 2,913 o </a:t>
            </a:r>
            <a:r>
              <a:rPr lang="en-GB" sz="1400" dirty="0" err="1"/>
              <a:t>ymarferwyr</a:t>
            </a:r>
            <a:r>
              <a:rPr lang="en-GB" sz="1400" dirty="0"/>
              <a:t> </a:t>
            </a:r>
            <a:r>
              <a:rPr lang="en-GB" sz="1400" dirty="0" err="1"/>
              <a:t>dysgu</a:t>
            </a:r>
            <a:r>
              <a:rPr lang="en-GB" sz="1400" dirty="0"/>
              <a:t> </a:t>
            </a:r>
            <a:r>
              <a:rPr lang="en-GB" sz="1400" dirty="0" err="1"/>
              <a:t>seiliedig</a:t>
            </a:r>
            <a:r>
              <a:rPr lang="en-GB" sz="1400" dirty="0"/>
              <a:t> </a:t>
            </a:r>
            <a:r>
              <a:rPr lang="en-GB" sz="1400" dirty="0" err="1"/>
              <a:t>ar</a:t>
            </a:r>
            <a:r>
              <a:rPr lang="en-GB" sz="1400" dirty="0"/>
              <a:t> </a:t>
            </a:r>
            <a:r>
              <a:rPr lang="en-GB" sz="1400" dirty="0" err="1"/>
              <a:t>waith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hefo’r</a:t>
            </a:r>
            <a:r>
              <a:rPr lang="en-GB" sz="1400" dirty="0"/>
              <a:t> CGA / In March 2018, there were 2,913 work-based learning practitioners registered with the EWC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34BAAA0-BE4B-4CF9-8509-A97128D9232A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3055800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Ymarferwyr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Dysgu</a:t>
            </a:r>
            <a:r>
              <a:rPr lang="en-GB" sz="1200" dirty="0">
                <a:solidFill>
                  <a:schemeClr val="bg1"/>
                </a:solidFill>
              </a:rPr>
              <a:t> SAW/WBL Practitioners </a:t>
            </a:r>
          </a:p>
        </p:txBody>
      </p:sp>
    </p:spTree>
    <p:extLst>
      <p:ext uri="{BB962C8B-B14F-4D97-AF65-F5344CB8AC3E}">
        <p14:creationId xmlns:p14="http://schemas.microsoft.com/office/powerpoint/2010/main" val="3617288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400" dirty="0" err="1"/>
              <a:t>Tuedd</a:t>
            </a:r>
            <a:r>
              <a:rPr lang="en-GB" sz="3400" dirty="0"/>
              <a:t> </a:t>
            </a:r>
            <a:r>
              <a:rPr lang="en-GB" sz="3400" dirty="0" err="1"/>
              <a:t>Siarad</a:t>
            </a:r>
            <a:r>
              <a:rPr lang="en-GB" sz="3400" dirty="0"/>
              <a:t> Cymraeg / </a:t>
            </a:r>
            <a:r>
              <a:rPr lang="en-GB" sz="3400" dirty="0" err="1"/>
              <a:t>Gweithio</a:t>
            </a:r>
            <a:r>
              <a:rPr lang="en-GB" sz="3400" dirty="0"/>
              <a:t> </a:t>
            </a:r>
            <a:r>
              <a:rPr lang="en-GB" sz="3400" dirty="0" err="1"/>
              <a:t>yn</a:t>
            </a:r>
            <a:r>
              <a:rPr lang="en-GB" sz="3400" dirty="0"/>
              <a:t> </a:t>
            </a:r>
            <a:r>
              <a:rPr lang="en-GB" sz="3400" dirty="0" err="1"/>
              <a:t>Gymraeg</a:t>
            </a:r>
            <a:r>
              <a:rPr lang="en-GB" sz="3400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264277" y="496390"/>
            <a:ext cx="4831813" cy="823892"/>
          </a:xfrm>
        </p:spPr>
        <p:txBody>
          <a:bodyPr>
            <a:normAutofit fontScale="92500" lnSpcReduction="20000"/>
          </a:bodyPr>
          <a:lstStyle/>
          <a:p>
            <a:r>
              <a:rPr lang="en-GB" sz="3400" dirty="0"/>
              <a:t>Welsh Speaking / Working in Welsh Trend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FB92E75-07E1-4EC7-91E1-CB1D350CA0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4225678"/>
              </p:ext>
            </p:extLst>
          </p:nvPr>
        </p:nvGraphicFramePr>
        <p:xfrm>
          <a:off x="143838" y="3940193"/>
          <a:ext cx="11887200" cy="2594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28F1789-6ACA-4BC6-8250-7F61F98845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5401581"/>
              </p:ext>
            </p:extLst>
          </p:nvPr>
        </p:nvGraphicFramePr>
        <p:xfrm>
          <a:off x="143838" y="1276048"/>
          <a:ext cx="11887200" cy="2455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65754BB-5568-4E60-871B-B6AECA1EA997}"/>
              </a:ext>
            </a:extLst>
          </p:cNvPr>
          <p:cNvSpPr txBox="1">
            <a:spLocks/>
          </p:cNvSpPr>
          <p:nvPr/>
        </p:nvSpPr>
        <p:spPr>
          <a:xfrm>
            <a:off x="2719755" y="1313220"/>
            <a:ext cx="6752489" cy="3338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Tuedd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siarad</a:t>
            </a:r>
            <a:r>
              <a:rPr lang="en-GB" sz="1400" b="0" dirty="0">
                <a:solidFill>
                  <a:schemeClr val="tx1"/>
                </a:solidFill>
              </a:rPr>
              <a:t> Cymraeg (2019 – 2023) / Welsh speaking trend (2019 - 2023)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08AE7DE-F7ED-48E9-AE8B-C4FE6D15466F}"/>
              </a:ext>
            </a:extLst>
          </p:cNvPr>
          <p:cNvSpPr txBox="1">
            <a:spLocks/>
          </p:cNvSpPr>
          <p:nvPr/>
        </p:nvSpPr>
        <p:spPr>
          <a:xfrm>
            <a:off x="2711193" y="4005406"/>
            <a:ext cx="6752489" cy="3338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Tuedd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gweithio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y 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(2019 – 2023) / Working in Welsh trend (2019 - 2023)</a:t>
            </a:r>
          </a:p>
        </p:txBody>
      </p:sp>
    </p:spTree>
    <p:extLst>
      <p:ext uri="{BB962C8B-B14F-4D97-AF65-F5344CB8AC3E}">
        <p14:creationId xmlns:p14="http://schemas.microsoft.com/office/powerpoint/2010/main" val="3275491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Prif</a:t>
            </a:r>
            <a:r>
              <a:rPr lang="en-GB" dirty="0"/>
              <a:t> </a:t>
            </a:r>
            <a:r>
              <a:rPr lang="en-GB" dirty="0" err="1"/>
              <a:t>ganfyddiadau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Main findings</a:t>
            </a:r>
          </a:p>
        </p:txBody>
      </p:sp>
    </p:spTree>
    <p:extLst>
      <p:ext uri="{BB962C8B-B14F-4D97-AF65-F5344CB8AC3E}">
        <p14:creationId xmlns:p14="http://schemas.microsoft.com/office/powerpoint/2010/main" val="1068319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30237" y="1580780"/>
            <a:ext cx="5297487" cy="490002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err="1"/>
              <a:t>Oedran</a:t>
            </a:r>
            <a:r>
              <a:rPr lang="en-GB" sz="2000" dirty="0"/>
              <a:t> – Mae </a:t>
            </a:r>
            <a:r>
              <a:rPr lang="en-GB" sz="2000" dirty="0" err="1"/>
              <a:t>mwyafrif</a:t>
            </a:r>
            <a:r>
              <a:rPr lang="en-GB" sz="2000" dirty="0"/>
              <a:t> y </a:t>
            </a:r>
            <a:r>
              <a:rPr lang="en-GB" sz="2000" dirty="0" err="1"/>
              <a:t>cofrestreion</a:t>
            </a:r>
            <a:r>
              <a:rPr lang="en-GB" sz="2000" dirty="0"/>
              <a:t> Cymraeg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hiaith</a:t>
            </a:r>
            <a:r>
              <a:rPr lang="en-GB" sz="2000" dirty="0"/>
              <a:t> o dan 30 </a:t>
            </a:r>
            <a:r>
              <a:rPr lang="en-GB" sz="2000" dirty="0" err="1"/>
              <a:t>oed</a:t>
            </a:r>
            <a:r>
              <a:rPr lang="en-GB" sz="2000" dirty="0"/>
              <a:t> </a:t>
            </a:r>
            <a:r>
              <a:rPr lang="en-GB" sz="2000" dirty="0" err="1"/>
              <a:t>gyda</a:t>
            </a:r>
            <a:r>
              <a:rPr lang="en-GB" sz="2000" dirty="0"/>
              <a:t> 25.9% o </a:t>
            </a:r>
            <a:r>
              <a:rPr lang="en-GB" sz="2000" dirty="0" err="1"/>
              <a:t>Athrawon</a:t>
            </a:r>
            <a:r>
              <a:rPr lang="en-GB" sz="2000" dirty="0"/>
              <a:t> AB dan 30 </a:t>
            </a:r>
            <a:r>
              <a:rPr lang="en-GB" sz="2000" dirty="0" err="1"/>
              <a:t>oed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gallu</a:t>
            </a:r>
            <a:r>
              <a:rPr lang="en-GB" sz="2000" dirty="0"/>
              <a:t> </a:t>
            </a:r>
            <a:r>
              <a:rPr lang="en-GB" sz="2000" dirty="0" err="1"/>
              <a:t>siarad</a:t>
            </a:r>
            <a:r>
              <a:rPr lang="en-GB" sz="2000" dirty="0"/>
              <a:t> Cymraeg.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err="1"/>
              <a:t>Rhywedd</a:t>
            </a:r>
            <a:r>
              <a:rPr lang="en-GB" sz="2000" dirty="0"/>
              <a:t> – </a:t>
            </a:r>
            <a:r>
              <a:rPr lang="en-GB" sz="2000" dirty="0" err="1"/>
              <a:t>Ffigurau</a:t>
            </a:r>
            <a:r>
              <a:rPr lang="en-GB" sz="2000" dirty="0"/>
              <a:t> </a:t>
            </a:r>
            <a:r>
              <a:rPr lang="en-GB" sz="2000" dirty="0" err="1"/>
              <a:t>cyson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rhyw</a:t>
            </a:r>
            <a:r>
              <a:rPr lang="en-GB" sz="2000" dirty="0"/>
              <a:t> </a:t>
            </a:r>
            <a:r>
              <a:rPr lang="en-GB" sz="2000" dirty="0" err="1"/>
              <a:t>gyda</a:t>
            </a:r>
            <a:r>
              <a:rPr lang="en-GB" sz="2000" dirty="0"/>
              <a:t> </a:t>
            </a:r>
            <a:r>
              <a:rPr lang="en-GB" sz="2000" dirty="0" err="1"/>
              <a:t>mwyafrif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unigolion</a:t>
            </a:r>
            <a:r>
              <a:rPr lang="en-GB" sz="2000" dirty="0"/>
              <a:t> </a:t>
            </a:r>
            <a:r>
              <a:rPr lang="en-GB" sz="2000" dirty="0" err="1"/>
              <a:t>cofrestredig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fenywod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draws </a:t>
            </a:r>
            <a:r>
              <a:rPr lang="en-GB" sz="2000" dirty="0" err="1"/>
              <a:t>pob</a:t>
            </a:r>
            <a:r>
              <a:rPr lang="en-GB" sz="2000" dirty="0"/>
              <a:t> </a:t>
            </a:r>
            <a:r>
              <a:rPr lang="en-GB" sz="2000" dirty="0" err="1"/>
              <a:t>categori</a:t>
            </a:r>
            <a:r>
              <a:rPr lang="en-GB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err="1"/>
              <a:t>Ethnigrwydd</a:t>
            </a:r>
            <a:r>
              <a:rPr lang="en-GB" sz="2000" dirty="0"/>
              <a:t> -</a:t>
            </a:r>
            <a:r>
              <a:rPr lang="en-GB" sz="2000" dirty="0" err="1"/>
              <a:t>Nid</a:t>
            </a:r>
            <a:r>
              <a:rPr lang="en-GB" sz="2000" dirty="0"/>
              <a:t> </a:t>
            </a:r>
            <a:r>
              <a:rPr lang="en-GB" sz="2000" dirty="0" err="1"/>
              <a:t>yw’r</a:t>
            </a:r>
            <a:r>
              <a:rPr lang="en-GB" sz="2000" dirty="0"/>
              <a:t> </a:t>
            </a:r>
            <a:r>
              <a:rPr lang="en-GB" sz="2000" dirty="0" err="1"/>
              <a:t>ffigurau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y </a:t>
            </a:r>
            <a:r>
              <a:rPr lang="en-GB" sz="2000" dirty="0" err="1"/>
              <a:t>gweithlu</a:t>
            </a:r>
            <a:r>
              <a:rPr lang="en-GB" sz="2000" dirty="0"/>
              <a:t> </a:t>
            </a:r>
            <a:r>
              <a:rPr lang="en-GB" sz="2000" dirty="0" err="1"/>
              <a:t>addysg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adlewyrchu’r</a:t>
            </a:r>
            <a:r>
              <a:rPr lang="en-GB" sz="2000" dirty="0"/>
              <a:t> </a:t>
            </a:r>
            <a:r>
              <a:rPr lang="en-GB" sz="2000" dirty="0" err="1"/>
              <a:t>boblogaeth</a:t>
            </a:r>
            <a:r>
              <a:rPr lang="en-GB" sz="2000" dirty="0"/>
              <a:t> </a:t>
            </a:r>
            <a:r>
              <a:rPr lang="en-GB" sz="2000" dirty="0" err="1"/>
              <a:t>gyffredinol</a:t>
            </a:r>
            <a:r>
              <a:rPr lang="en-GB" sz="2000" dirty="0"/>
              <a:t>. GCD AB </a:t>
            </a:r>
            <a:r>
              <a:rPr lang="en-GB" sz="2000" dirty="0" err="1"/>
              <a:t>sydd</a:t>
            </a:r>
            <a:r>
              <a:rPr lang="en-GB" sz="2000" dirty="0"/>
              <a:t> </a:t>
            </a:r>
            <a:r>
              <a:rPr lang="en-GB" sz="2000" dirty="0" err="1"/>
              <a:t>â'r</a:t>
            </a:r>
            <a:r>
              <a:rPr lang="en-GB" sz="2000" dirty="0"/>
              <a:t> </a:t>
            </a:r>
            <a:r>
              <a:rPr lang="en-GB" sz="2000" dirty="0" err="1"/>
              <a:t>ffigwr</a:t>
            </a:r>
            <a:r>
              <a:rPr lang="en-GB" sz="2000" dirty="0"/>
              <a:t> </a:t>
            </a:r>
            <a:r>
              <a:rPr lang="en-GB" sz="2000" dirty="0" err="1"/>
              <a:t>uchaf</a:t>
            </a:r>
            <a:r>
              <a:rPr lang="en-GB" sz="2000" dirty="0"/>
              <a:t>, </a:t>
            </a:r>
            <a:r>
              <a:rPr lang="en-GB" sz="2000" dirty="0" err="1"/>
              <a:t>sef</a:t>
            </a:r>
            <a:r>
              <a:rPr lang="en-GB" sz="2000" dirty="0"/>
              <a:t> 7.2%.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err="1"/>
              <a:t>Dargadwedd</a:t>
            </a:r>
            <a:r>
              <a:rPr lang="en-GB" sz="2000" dirty="0"/>
              <a:t> - </a:t>
            </a:r>
            <a:r>
              <a:rPr lang="en-GB" sz="2000" dirty="0" err="1"/>
              <a:t>mae</a:t>
            </a:r>
            <a:r>
              <a:rPr lang="en-GB" sz="2000" dirty="0"/>
              <a:t> </a:t>
            </a:r>
            <a:r>
              <a:rPr lang="en-GB" sz="2000" dirty="0" err="1"/>
              <a:t>ymarferwyr</a:t>
            </a:r>
            <a:r>
              <a:rPr lang="en-GB" sz="2000"/>
              <a:t> DSW </a:t>
            </a:r>
            <a:r>
              <a:rPr lang="en-GB" sz="2000" dirty="0" err="1"/>
              <a:t>wedi</a:t>
            </a:r>
            <a:r>
              <a:rPr lang="en-GB" sz="2000" dirty="0"/>
              <a:t> </a:t>
            </a:r>
            <a:r>
              <a:rPr lang="en-GB" sz="2000" dirty="0" err="1"/>
              <a:t>colli'r</a:t>
            </a:r>
            <a:r>
              <a:rPr lang="en-GB" sz="2000" dirty="0"/>
              <a:t> </a:t>
            </a:r>
            <a:r>
              <a:rPr lang="en-GB" sz="2000" dirty="0" err="1"/>
              <a:t>nifer</a:t>
            </a:r>
            <a:r>
              <a:rPr lang="en-GB" sz="2000" dirty="0"/>
              <a:t> </a:t>
            </a:r>
            <a:r>
              <a:rPr lang="en-GB" sz="2000" dirty="0" err="1"/>
              <a:t>fwyaf</a:t>
            </a:r>
            <a:r>
              <a:rPr lang="en-GB" sz="2000" dirty="0"/>
              <a:t> o </a:t>
            </a:r>
            <a:r>
              <a:rPr lang="en-GB" sz="2000" dirty="0" err="1"/>
              <a:t>gofrestreion</a:t>
            </a:r>
            <a:r>
              <a:rPr lang="en-GB" sz="2000" dirty="0"/>
              <a:t> </a:t>
            </a:r>
            <a:r>
              <a:rPr lang="en-GB" sz="2000" dirty="0" err="1"/>
              <a:t>dros</a:t>
            </a:r>
            <a:r>
              <a:rPr lang="en-GB" sz="2000" dirty="0"/>
              <a:t> </a:t>
            </a:r>
            <a:r>
              <a:rPr lang="en-GB" sz="2000" dirty="0" err="1"/>
              <a:t>gyfnod</a:t>
            </a:r>
            <a:r>
              <a:rPr lang="en-GB" sz="2000" dirty="0"/>
              <a:t> o 5 </a:t>
            </a:r>
            <a:r>
              <a:rPr lang="en-GB" sz="2000" dirty="0" err="1"/>
              <a:t>mlynedd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50.3%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err="1"/>
              <a:t>Tuedd</a:t>
            </a:r>
            <a:r>
              <a:rPr lang="en-GB" sz="2000" dirty="0"/>
              <a:t> –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gyffredinol</a:t>
            </a:r>
            <a:r>
              <a:rPr lang="en-GB" sz="2000" dirty="0"/>
              <a:t> </a:t>
            </a:r>
            <a:r>
              <a:rPr lang="en-GB" sz="2000" dirty="0" err="1"/>
              <a:t>mae</a:t>
            </a:r>
            <a:r>
              <a:rPr lang="en-GB" sz="2000" dirty="0"/>
              <a:t> </a:t>
            </a:r>
            <a:r>
              <a:rPr lang="en-GB" sz="2000" dirty="0" err="1"/>
              <a:t>pob</a:t>
            </a:r>
            <a:r>
              <a:rPr lang="en-GB" sz="2000" dirty="0"/>
              <a:t> </a:t>
            </a:r>
            <a:r>
              <a:rPr lang="en-GB" sz="2000" dirty="0" err="1"/>
              <a:t>categori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wahân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GCD AB </a:t>
            </a:r>
            <a:r>
              <a:rPr lang="en-GB" sz="2000" dirty="0" err="1"/>
              <a:t>wedi</a:t>
            </a:r>
            <a:r>
              <a:rPr lang="en-GB" sz="2000" dirty="0"/>
              <a:t> </a:t>
            </a:r>
            <a:r>
              <a:rPr lang="en-GB" sz="2000" dirty="0" err="1"/>
              <a:t>dangos</a:t>
            </a:r>
            <a:r>
              <a:rPr lang="en-GB" sz="2000" dirty="0"/>
              <a:t> </a:t>
            </a:r>
            <a:r>
              <a:rPr lang="en-GB" sz="2000" dirty="0" err="1"/>
              <a:t>cynnydd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y </a:t>
            </a:r>
            <a:r>
              <a:rPr lang="en-GB" sz="2000" dirty="0" err="1"/>
              <a:t>rhai</a:t>
            </a:r>
            <a:r>
              <a:rPr lang="en-GB" sz="2000" dirty="0"/>
              <a:t> </a:t>
            </a:r>
            <a:r>
              <a:rPr lang="en-GB" sz="2000" dirty="0" err="1"/>
              <a:t>sy'n</a:t>
            </a:r>
            <a:r>
              <a:rPr lang="en-GB" sz="2000" dirty="0"/>
              <a:t> </a:t>
            </a:r>
            <a:r>
              <a:rPr lang="en-GB" sz="2000" dirty="0" err="1"/>
              <a:t>gallu</a:t>
            </a:r>
            <a:r>
              <a:rPr lang="en-GB" sz="2000" dirty="0"/>
              <a:t> </a:t>
            </a:r>
            <a:r>
              <a:rPr lang="en-GB" sz="2000" dirty="0" err="1"/>
              <a:t>siarad</a:t>
            </a:r>
            <a:r>
              <a:rPr lang="en-GB" sz="2000" dirty="0"/>
              <a:t> a </a:t>
            </a:r>
            <a:r>
              <a:rPr lang="en-GB" sz="2000" dirty="0" err="1"/>
              <a:t>gweithio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Gymraeg</a:t>
            </a:r>
            <a:r>
              <a:rPr lang="en-GB" sz="2000" dirty="0"/>
              <a:t>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264277" y="1580780"/>
            <a:ext cx="5297487" cy="4900029"/>
          </a:xfrm>
        </p:spPr>
        <p:txBody>
          <a:bodyPr>
            <a:noAutofit/>
          </a:bodyPr>
          <a:lstStyle/>
          <a:p>
            <a:r>
              <a:rPr lang="en-GB" sz="1900" b="1" dirty="0"/>
              <a:t>Age</a:t>
            </a:r>
            <a:r>
              <a:rPr lang="en-GB" sz="1900" dirty="0"/>
              <a:t> – Majority of Welsh speaking registrants are Under 30 with 25.9% of Under 30 FE Teachers able to speak Welsh.</a:t>
            </a:r>
          </a:p>
          <a:p>
            <a:r>
              <a:rPr lang="en-GB" sz="1900" b="1" dirty="0"/>
              <a:t>Gender</a:t>
            </a:r>
            <a:r>
              <a:rPr lang="en-GB" sz="1900" dirty="0"/>
              <a:t> – Consistent figures for gender with the majority of registrants being female across all categories.</a:t>
            </a:r>
          </a:p>
          <a:p>
            <a:r>
              <a:rPr lang="en-GB" sz="1900" b="1" dirty="0"/>
              <a:t>Ethnicity -</a:t>
            </a:r>
            <a:r>
              <a:rPr lang="en-GB" sz="1900" dirty="0"/>
              <a:t> The figures in the education workforce don’t reflect the general population. FE LSW has the highest figure at 7.2%</a:t>
            </a:r>
          </a:p>
          <a:p>
            <a:r>
              <a:rPr lang="en-GB" sz="1900" b="1" dirty="0"/>
              <a:t>Retention</a:t>
            </a:r>
            <a:r>
              <a:rPr lang="en-GB" sz="1900" dirty="0"/>
              <a:t> - WBL have lost the biggest number of registrants over a 5 year period at 50.3%</a:t>
            </a:r>
          </a:p>
          <a:p>
            <a:r>
              <a:rPr lang="en-GB" sz="1900" b="1" dirty="0"/>
              <a:t>Trend</a:t>
            </a:r>
            <a:r>
              <a:rPr lang="en-GB" sz="1900" dirty="0"/>
              <a:t> – Overall all categories apart from FE LSW have shown an increase in those who can speak and work in Welsh.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sz="3400" dirty="0" err="1"/>
              <a:t>Prif</a:t>
            </a:r>
            <a:r>
              <a:rPr lang="en-GB" sz="3400" dirty="0"/>
              <a:t> </a:t>
            </a:r>
            <a:r>
              <a:rPr lang="en-GB" sz="3400" dirty="0" err="1"/>
              <a:t>Ganfyddiadau</a:t>
            </a:r>
            <a:endParaRPr lang="en-GB" sz="3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GB" sz="3400" dirty="0"/>
              <a:t>Main Findings</a:t>
            </a:r>
          </a:p>
        </p:txBody>
      </p:sp>
    </p:spTree>
    <p:extLst>
      <p:ext uri="{BB962C8B-B14F-4D97-AF65-F5344CB8AC3E}">
        <p14:creationId xmlns:p14="http://schemas.microsoft.com/office/powerpoint/2010/main" val="3558227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90C1BC1-B2B9-4601-A386-B40034203704}"/>
              </a:ext>
            </a:extLst>
          </p:cNvPr>
          <p:cNvSpPr txBox="1">
            <a:spLocks/>
          </p:cNvSpPr>
          <p:nvPr/>
        </p:nvSpPr>
        <p:spPr>
          <a:xfrm>
            <a:off x="630237" y="496390"/>
            <a:ext cx="9704388" cy="823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500" b="1" i="0" u="none" strike="noStrike" kern="1200" cap="none" spc="0" normalizeH="0" baseline="0" noProof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Guidance, resources, and professional services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BC7911-D2D1-497C-B8F6-F77BB92D15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4" b="16074"/>
          <a:stretch/>
        </p:blipFill>
        <p:spPr>
          <a:xfrm>
            <a:off x="630237" y="1427395"/>
            <a:ext cx="3465937" cy="23409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BDDEA4-9662-49CE-A924-2EA2B75C72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3" b="16140"/>
          <a:stretch/>
        </p:blipFill>
        <p:spPr>
          <a:xfrm>
            <a:off x="8432717" y="1427394"/>
            <a:ext cx="3430124" cy="23409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6627E5-C716-40B3-95C5-F26CAF4002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64" b="15482"/>
          <a:stretch/>
        </p:blipFill>
        <p:spPr>
          <a:xfrm>
            <a:off x="4449994" y="1460160"/>
            <a:ext cx="3465937" cy="23448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9CD524-3399-413F-867E-6D452B1086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5" b="16149"/>
          <a:stretch/>
        </p:blipFill>
        <p:spPr>
          <a:xfrm>
            <a:off x="4449994" y="3944903"/>
            <a:ext cx="3465937" cy="22905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B2700A-59FA-48BB-BB68-7C086F03E6D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b="16315"/>
          <a:stretch/>
        </p:blipFill>
        <p:spPr>
          <a:xfrm>
            <a:off x="8432717" y="3875475"/>
            <a:ext cx="3465937" cy="23499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7DF6D6-AD3F-4BC7-867E-0524F0E3A2E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b="17921"/>
          <a:stretch/>
        </p:blipFill>
        <p:spPr>
          <a:xfrm>
            <a:off x="630237" y="3821045"/>
            <a:ext cx="3598067" cy="238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20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7D5015C-9555-42AD-91F5-C1942C0005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Nia Griffith – </a:t>
            </a:r>
            <a:r>
              <a:rPr lang="en-GB" dirty="0" err="1"/>
              <a:t>Rheolwr</a:t>
            </a:r>
            <a:r>
              <a:rPr lang="en-GB" dirty="0"/>
              <a:t> Data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Ffôn</a:t>
            </a:r>
            <a:r>
              <a:rPr lang="en-GB" dirty="0"/>
              <a:t> – 029 2046 0099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E-</a:t>
            </a:r>
            <a:r>
              <a:rPr lang="en-GB" dirty="0" err="1"/>
              <a:t>bost</a:t>
            </a:r>
            <a:r>
              <a:rPr lang="en-GB" dirty="0"/>
              <a:t> – ystadegau@cga.cymru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Gwefan</a:t>
            </a:r>
            <a:r>
              <a:rPr lang="en-GB" dirty="0"/>
              <a:t> – www.cga.cymru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Twitter - @</a:t>
            </a:r>
            <a:r>
              <a:rPr lang="en-GB" dirty="0" err="1"/>
              <a:t>ewc_cga</a:t>
            </a:r>
            <a:r>
              <a:rPr lang="en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LinkedIn – </a:t>
            </a:r>
            <a:r>
              <a:rPr lang="en-GB" dirty="0" err="1"/>
              <a:t>Cyngor</a:t>
            </a:r>
            <a:r>
              <a:rPr lang="en-GB" dirty="0"/>
              <a:t>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AAADDDA-5AC1-4D17-9AFF-709CB7EFB6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Nia Griffith – Data Manager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Phone - 029 2046 0099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Email – statistics@ewc.wales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Website – www.ewc.wales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Twitter - @</a:t>
            </a:r>
            <a:r>
              <a:rPr lang="en-GB" dirty="0" err="1"/>
              <a:t>ewc_cga</a:t>
            </a:r>
            <a:r>
              <a:rPr lang="en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LinkedIn – Education Workforce Council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61B79B4-649E-4458-A926-77BF7826A5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err="1"/>
              <a:t>Cysylltwch</a:t>
            </a:r>
            <a:r>
              <a:rPr lang="en-GB" dirty="0"/>
              <a:t> â </a:t>
            </a:r>
            <a:r>
              <a:rPr lang="en-GB" dirty="0" err="1"/>
              <a:t>ni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E47C031-9DB9-47BF-9491-0A7D31CE18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423810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33794" y="518295"/>
            <a:ext cx="5553393" cy="823892"/>
          </a:xfrm>
        </p:spPr>
        <p:txBody>
          <a:bodyPr>
            <a:normAutofit fontScale="77500" lnSpcReduction="20000"/>
          </a:bodyPr>
          <a:lstStyle/>
          <a:p>
            <a:r>
              <a:rPr lang="en-GB" sz="3100" dirty="0" err="1"/>
              <a:t>Nifer</a:t>
            </a:r>
            <a:r>
              <a:rPr lang="en-GB" sz="3100" dirty="0"/>
              <a:t> </a:t>
            </a:r>
            <a:r>
              <a:rPr lang="en-GB" sz="3100" dirty="0" err="1"/>
              <a:t>yr</a:t>
            </a:r>
            <a:r>
              <a:rPr lang="en-GB" sz="3100" dirty="0"/>
              <a:t> </a:t>
            </a:r>
            <a:r>
              <a:rPr lang="en-GB" sz="3100" dirty="0" err="1"/>
              <a:t>ymarferwyr</a:t>
            </a:r>
            <a:r>
              <a:rPr lang="en-GB" sz="3100" dirty="0"/>
              <a:t> </a:t>
            </a:r>
            <a:r>
              <a:rPr lang="en-GB" sz="3100" dirty="0" err="1"/>
              <a:t>sy’n</a:t>
            </a:r>
            <a:r>
              <a:rPr lang="en-GB" sz="3100" dirty="0"/>
              <a:t> </a:t>
            </a:r>
            <a:r>
              <a:rPr lang="en-GB" sz="3100" dirty="0" err="1"/>
              <a:t>gymwys</a:t>
            </a:r>
            <a:r>
              <a:rPr lang="en-GB" sz="3100" dirty="0"/>
              <a:t> </a:t>
            </a:r>
            <a:r>
              <a:rPr lang="en-GB" sz="3100" dirty="0" err="1"/>
              <a:t>i</a:t>
            </a:r>
            <a:r>
              <a:rPr lang="en-GB" sz="3100" dirty="0"/>
              <a:t> </a:t>
            </a:r>
            <a:r>
              <a:rPr lang="en-GB" sz="3100" dirty="0" err="1"/>
              <a:t>weithio</a:t>
            </a:r>
            <a:r>
              <a:rPr lang="en-GB" sz="3100" dirty="0"/>
              <a:t> </a:t>
            </a:r>
            <a:r>
              <a:rPr lang="en-GB" sz="3100" dirty="0" err="1"/>
              <a:t>ym</a:t>
            </a:r>
            <a:r>
              <a:rPr lang="en-GB" sz="3100" dirty="0"/>
              <a:t> </a:t>
            </a:r>
            <a:r>
              <a:rPr lang="en-GB" sz="3100" dirty="0" err="1"/>
              <a:t>mhob</a:t>
            </a:r>
            <a:r>
              <a:rPr lang="en-GB" sz="3100" dirty="0"/>
              <a:t> </a:t>
            </a:r>
            <a:r>
              <a:rPr lang="en-GB" sz="3100" dirty="0" err="1"/>
              <a:t>categori</a:t>
            </a:r>
            <a:r>
              <a:rPr lang="en-GB" sz="3100" dirty="0"/>
              <a:t> (Mawrth 2023)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264277" y="496390"/>
            <a:ext cx="4952967" cy="82389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Number of practitioners eligible to work in each category (March 2023)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14347" y="1528512"/>
            <a:ext cx="10940410" cy="4834190"/>
            <a:chOff x="732454" y="1320282"/>
            <a:chExt cx="10940410" cy="4834190"/>
          </a:xfrm>
        </p:grpSpPr>
        <p:grpSp>
          <p:nvGrpSpPr>
            <p:cNvPr id="8" name="Group 7"/>
            <p:cNvGrpSpPr/>
            <p:nvPr/>
          </p:nvGrpSpPr>
          <p:grpSpPr>
            <a:xfrm>
              <a:off x="732454" y="1320282"/>
              <a:ext cx="7989599" cy="4834190"/>
              <a:chOff x="-3497" y="5"/>
              <a:chExt cx="5302635" cy="2330021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0" y="5"/>
                <a:ext cx="3857015" cy="270055"/>
                <a:chOff x="220229" y="3682130"/>
                <a:chExt cx="3552426" cy="270086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220229" y="3682130"/>
                  <a:ext cx="2919105" cy="25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54900" h="258350">
                      <a:moveTo>
                        <a:pt x="0" y="0"/>
                      </a:moveTo>
                      <a:lnTo>
                        <a:pt x="3015790" y="0"/>
                      </a:lnTo>
                      <a:lnTo>
                        <a:pt x="2854900" y="258350"/>
                      </a:lnTo>
                      <a:lnTo>
                        <a:pt x="0" y="2583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600" b="1" kern="0" dirty="0" err="1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Gweithwyr</a:t>
                  </a:r>
                  <a:r>
                    <a:rPr lang="en-GB" sz="1600" b="1" kern="0" dirty="0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600" b="1" kern="0" dirty="0" err="1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ieuenctid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0.4%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3399128" y="3693866"/>
                  <a:ext cx="373527" cy="25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790" h="258350">
                      <a:moveTo>
                        <a:pt x="160895" y="0"/>
                      </a:moveTo>
                      <a:lnTo>
                        <a:pt x="321790" y="258350"/>
                      </a:lnTo>
                      <a:lnTo>
                        <a:pt x="0" y="258350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rgbClr val="F6FAF4"/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447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0" y="340463"/>
                <a:ext cx="4073964" cy="254409"/>
                <a:chOff x="220235" y="4030466"/>
                <a:chExt cx="3752241" cy="254439"/>
              </a:xfrm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220235" y="4030466"/>
                  <a:ext cx="2718944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9210" h="248336">
                      <a:moveTo>
                        <a:pt x="0" y="0"/>
                      </a:moveTo>
                      <a:lnTo>
                        <a:pt x="2790110" y="0"/>
                      </a:lnTo>
                      <a:lnTo>
                        <a:pt x="2629210" y="248336"/>
                      </a:lnTo>
                      <a:lnTo>
                        <a:pt x="0" y="248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Gweithwyr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cymorth</a:t>
                  </a:r>
                  <a:r>
                    <a:rPr kumimoji="0" lang="en-GB" sz="1600" b="1" i="0" u="none" strike="noStrike" kern="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ieuenctid</a:t>
                  </a:r>
                  <a:r>
                    <a:rPr kumimoji="0" lang="en-GB" sz="1600" b="1" i="0" u="none" strike="noStrike" kern="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0.7%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3199318" y="4036569"/>
                  <a:ext cx="773158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3158" h="248336">
                      <a:moveTo>
                        <a:pt x="160895" y="0"/>
                      </a:moveTo>
                      <a:lnTo>
                        <a:pt x="612263" y="0"/>
                      </a:lnTo>
                      <a:lnTo>
                        <a:pt x="773158" y="248336"/>
                      </a:lnTo>
                      <a:lnTo>
                        <a:pt x="0" y="248336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rgbClr val="EEF7E9"/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687</a:t>
                  </a: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-3497" y="690664"/>
                <a:ext cx="4322497" cy="248307"/>
                <a:chOff x="220231" y="4378801"/>
                <a:chExt cx="3981148" cy="248336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220231" y="4378801"/>
                  <a:ext cx="2481975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3530" h="248336">
                      <a:moveTo>
                        <a:pt x="0" y="0"/>
                      </a:moveTo>
                      <a:lnTo>
                        <a:pt x="2564420" y="0"/>
                      </a:lnTo>
                      <a:lnTo>
                        <a:pt x="2403530" y="248336"/>
                      </a:lnTo>
                      <a:lnTo>
                        <a:pt x="0" y="248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Ymarferwyr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dysgu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seiliedig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ar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waith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3.2%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2976849" y="4378801"/>
                  <a:ext cx="1224530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4530" h="248336">
                      <a:moveTo>
                        <a:pt x="160895" y="0"/>
                      </a:moveTo>
                      <a:lnTo>
                        <a:pt x="1063630" y="0"/>
                      </a:lnTo>
                      <a:lnTo>
                        <a:pt x="1224530" y="248336"/>
                      </a:lnTo>
                      <a:lnTo>
                        <a:pt x="0" y="248336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3,327</a:t>
                  </a: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25450" y="1040859"/>
                <a:ext cx="4538581" cy="248307"/>
                <a:chOff x="243677" y="4727140"/>
                <a:chExt cx="4180168" cy="248336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243677" y="4727140"/>
                  <a:ext cx="2278594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7840" h="248336">
                      <a:moveTo>
                        <a:pt x="0" y="0"/>
                      </a:moveTo>
                      <a:lnTo>
                        <a:pt x="2338740" y="0"/>
                      </a:lnTo>
                      <a:lnTo>
                        <a:pt x="2177840" y="248336"/>
                      </a:lnTo>
                      <a:lnTo>
                        <a:pt x="0" y="248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2747955" y="4727140"/>
                  <a:ext cx="1675890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5890" h="248336">
                      <a:moveTo>
                        <a:pt x="160895" y="0"/>
                      </a:moveTo>
                      <a:lnTo>
                        <a:pt x="1515000" y="0"/>
                      </a:lnTo>
                      <a:lnTo>
                        <a:pt x="1675890" y="248336"/>
                      </a:lnTo>
                      <a:lnTo>
                        <a:pt x="0" y="248336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600" kern="0" dirty="0">
                      <a:solidFill>
                        <a:prstClr val="black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6,182</a:t>
                  </a:r>
                  <a:endParaRPr kumimoji="0" lang="en-GB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91" y="1391049"/>
                <a:ext cx="4808877" cy="254415"/>
                <a:chOff x="220234" y="5075470"/>
                <a:chExt cx="4429118" cy="254445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220234" y="5075470"/>
                  <a:ext cx="2076174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2160" h="248336">
                      <a:moveTo>
                        <a:pt x="0" y="0"/>
                      </a:moveTo>
                      <a:lnTo>
                        <a:pt x="2113050" y="0"/>
                      </a:lnTo>
                      <a:lnTo>
                        <a:pt x="1952160" y="248336"/>
                      </a:lnTo>
                      <a:lnTo>
                        <a:pt x="0" y="248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n-GB" sz="1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Athrawon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AB </a:t>
                  </a:r>
                  <a:r>
                    <a:rPr lang="en-GB" sz="1600" b="1" kern="0" dirty="0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6.6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%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2522092" y="5081579"/>
                  <a:ext cx="2127260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260" h="248336">
                      <a:moveTo>
                        <a:pt x="160895" y="0"/>
                      </a:moveTo>
                      <a:lnTo>
                        <a:pt x="1966370" y="0"/>
                      </a:lnTo>
                      <a:lnTo>
                        <a:pt x="2127260" y="248336"/>
                      </a:lnTo>
                      <a:lnTo>
                        <a:pt x="0" y="248336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6,785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" y="1741245"/>
                <a:ext cx="5054103" cy="248313"/>
                <a:chOff x="220235" y="5423804"/>
                <a:chExt cx="4654979" cy="248342"/>
              </a:xfrm>
            </p:grpSpPr>
            <p:sp>
              <p:nvSpPr>
                <p:cNvPr id="27" name="Freeform 26"/>
                <p:cNvSpPr/>
                <p:nvPr/>
              </p:nvSpPr>
              <p:spPr>
                <a:xfrm>
                  <a:off x="220235" y="5423810"/>
                  <a:ext cx="1850662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6470" h="248336">
                      <a:moveTo>
                        <a:pt x="0" y="0"/>
                      </a:moveTo>
                      <a:lnTo>
                        <a:pt x="1887370" y="0"/>
                      </a:lnTo>
                      <a:lnTo>
                        <a:pt x="1726470" y="248336"/>
                      </a:lnTo>
                      <a:lnTo>
                        <a:pt x="0" y="248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600" b="1" kern="0" dirty="0" err="1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Athrawon</a:t>
                  </a:r>
                  <a:r>
                    <a:rPr lang="en-GB" sz="1600" b="1" kern="0" dirty="0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600" b="1" kern="0" dirty="0" err="1">
                      <a:solidFill>
                        <a:srgbClr val="000000"/>
                      </a:solidFill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ysgol</a:t>
                  </a:r>
                  <a:r>
                    <a:rPr kumimoji="0" lang="en-GB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34.9%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2296584" y="5423804"/>
                  <a:ext cx="2578630" cy="2483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8630" h="248336">
                      <a:moveTo>
                        <a:pt x="160895" y="0"/>
                      </a:moveTo>
                      <a:lnTo>
                        <a:pt x="2417740" y="0"/>
                      </a:lnTo>
                      <a:lnTo>
                        <a:pt x="2578630" y="248336"/>
                      </a:lnTo>
                      <a:lnTo>
                        <a:pt x="0" y="248336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35,837</a:t>
                  </a: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3879" y="2081719"/>
                <a:ext cx="5295259" cy="248307"/>
                <a:chOff x="220234" y="5772140"/>
                <a:chExt cx="4877090" cy="248336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220234" y="5772140"/>
                  <a:ext cx="1634512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790" h="248336">
                      <a:moveTo>
                        <a:pt x="0" y="0"/>
                      </a:moveTo>
                      <a:lnTo>
                        <a:pt x="1661680" y="0"/>
                      </a:lnTo>
                      <a:lnTo>
                        <a:pt x="1500790" y="248336"/>
                      </a:lnTo>
                      <a:lnTo>
                        <a:pt x="0" y="248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8EBEE"/>
                </a:solidFill>
                <a:ln w="10000" cap="flat">
                  <a:noFill/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endParaRPr kumimoji="0" lang="en-GB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2067324" y="5772140"/>
                  <a:ext cx="3030000" cy="248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0000" h="248336">
                      <a:moveTo>
                        <a:pt x="160895" y="0"/>
                      </a:moveTo>
                      <a:lnTo>
                        <a:pt x="2869110" y="0"/>
                      </a:lnTo>
                      <a:lnTo>
                        <a:pt x="3030000" y="248336"/>
                      </a:lnTo>
                      <a:lnTo>
                        <a:pt x="0" y="248336"/>
                      </a:lnTo>
                      <a:lnTo>
                        <a:pt x="160895" y="0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0000" cap="flat">
                  <a:solidFill>
                    <a:sysClr val="window" lastClr="FFFFFF">
                      <a:lumMod val="50000"/>
                    </a:sysClr>
                  </a:solidFill>
                  <a:bevel/>
                </a:ln>
              </p:spPr>
              <p:txBody>
                <a:bodyPr wrap="square"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40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49,380</a:t>
                  </a:r>
                </a:p>
              </p:txBody>
            </p:sp>
          </p:grpSp>
        </p:grpSp>
        <p:sp>
          <p:nvSpPr>
            <p:cNvPr id="9" name="Freeform 8"/>
            <p:cNvSpPr/>
            <p:nvPr/>
          </p:nvSpPr>
          <p:spPr>
            <a:xfrm>
              <a:off x="732454" y="3486116"/>
              <a:ext cx="3396436" cy="515172"/>
            </a:xfrm>
            <a:custGeom>
              <a:avLst/>
              <a:gdLst/>
              <a:ahLst/>
              <a:cxnLst/>
              <a:rect l="l" t="t" r="r" b="b"/>
              <a:pathLst>
                <a:path w="1952160" h="248336">
                  <a:moveTo>
                    <a:pt x="0" y="0"/>
                  </a:moveTo>
                  <a:lnTo>
                    <a:pt x="2113050" y="0"/>
                  </a:lnTo>
                  <a:lnTo>
                    <a:pt x="1952160" y="248336"/>
                  </a:lnTo>
                  <a:lnTo>
                    <a:pt x="0" y="248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 err="1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Gweithwyr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 err="1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 err="1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6.0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743568" y="5639298"/>
              <a:ext cx="2685030" cy="515173"/>
            </a:xfrm>
            <a:custGeom>
              <a:avLst/>
              <a:gdLst/>
              <a:ahLst/>
              <a:cxnLst/>
              <a:rect l="l" t="t" r="r" b="b"/>
              <a:pathLst>
                <a:path w="1726470" h="248336">
                  <a:moveTo>
                    <a:pt x="0" y="0"/>
                  </a:moveTo>
                  <a:lnTo>
                    <a:pt x="1887370" y="0"/>
                  </a:lnTo>
                  <a:lnTo>
                    <a:pt x="1726470" y="248336"/>
                  </a:lnTo>
                  <a:lnTo>
                    <a:pt x="0" y="248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noProof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r>
                <a:rPr lang="en-GB" sz="1600" b="1" kern="0" dirty="0" err="1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ymorthwyr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 err="1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 err="1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48.1%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586347" y="1323607"/>
              <a:ext cx="5080730" cy="535948"/>
            </a:xfrm>
            <a:custGeom>
              <a:avLst/>
              <a:gdLst>
                <a:gd name="connsiteX0" fmla="*/ 0 w 2864241"/>
                <a:gd name="connsiteY0" fmla="*/ 0 h 258350"/>
                <a:gd name="connsiteX1" fmla="*/ 2864241 w 2864241"/>
                <a:gd name="connsiteY1" fmla="*/ 4364 h 258350"/>
                <a:gd name="connsiteX2" fmla="*/ 2854900 w 2864241"/>
                <a:gd name="connsiteY2" fmla="*/ 258350 h 258350"/>
                <a:gd name="connsiteX3" fmla="*/ 0 w 2864241"/>
                <a:gd name="connsiteY3" fmla="*/ 258350 h 258350"/>
                <a:gd name="connsiteX4" fmla="*/ 0 w 2864241"/>
                <a:gd name="connsiteY4" fmla="*/ 0 h 258350"/>
                <a:gd name="connsiteX0" fmla="*/ 0 w 3037440"/>
                <a:gd name="connsiteY0" fmla="*/ 0 h 258350"/>
                <a:gd name="connsiteX1" fmla="*/ 3037440 w 3037440"/>
                <a:gd name="connsiteY1" fmla="*/ 4364 h 258350"/>
                <a:gd name="connsiteX2" fmla="*/ 3028099 w 3037440"/>
                <a:gd name="connsiteY2" fmla="*/ 258350 h 258350"/>
                <a:gd name="connsiteX3" fmla="*/ 173199 w 3037440"/>
                <a:gd name="connsiteY3" fmla="*/ 258350 h 258350"/>
                <a:gd name="connsiteX4" fmla="*/ 0 w 3037440"/>
                <a:gd name="connsiteY4" fmla="*/ 0 h 25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7440" h="258350">
                  <a:moveTo>
                    <a:pt x="0" y="0"/>
                  </a:moveTo>
                  <a:lnTo>
                    <a:pt x="3037440" y="4364"/>
                  </a:lnTo>
                  <a:lnTo>
                    <a:pt x="3028099" y="258350"/>
                  </a:lnTo>
                  <a:lnTo>
                    <a:pt x="173199" y="258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Youth workers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0.4%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901623" y="2016175"/>
              <a:ext cx="4765454" cy="524225"/>
            </a:xfrm>
            <a:custGeom>
              <a:avLst/>
              <a:gdLst>
                <a:gd name="connsiteX0" fmla="*/ 0 w 2677727"/>
                <a:gd name="connsiteY0" fmla="*/ 0 h 248336"/>
                <a:gd name="connsiteX1" fmla="*/ 2677727 w 2677727"/>
                <a:gd name="connsiteY1" fmla="*/ 4364 h 248336"/>
                <a:gd name="connsiteX2" fmla="*/ 2629210 w 2677727"/>
                <a:gd name="connsiteY2" fmla="*/ 248336 h 248336"/>
                <a:gd name="connsiteX3" fmla="*/ 0 w 2677727"/>
                <a:gd name="connsiteY3" fmla="*/ 248336 h 248336"/>
                <a:gd name="connsiteX4" fmla="*/ 0 w 2677727"/>
                <a:gd name="connsiteY4" fmla="*/ 0 h 248336"/>
                <a:gd name="connsiteX0" fmla="*/ 0 w 2645618"/>
                <a:gd name="connsiteY0" fmla="*/ 4364 h 252700"/>
                <a:gd name="connsiteX1" fmla="*/ 2645618 w 2645618"/>
                <a:gd name="connsiteY1" fmla="*/ 0 h 252700"/>
                <a:gd name="connsiteX2" fmla="*/ 2629210 w 2645618"/>
                <a:gd name="connsiteY2" fmla="*/ 252700 h 252700"/>
                <a:gd name="connsiteX3" fmla="*/ 0 w 2645618"/>
                <a:gd name="connsiteY3" fmla="*/ 252700 h 252700"/>
                <a:gd name="connsiteX4" fmla="*/ 0 w 2645618"/>
                <a:gd name="connsiteY4" fmla="*/ 4364 h 252700"/>
                <a:gd name="connsiteX0" fmla="*/ 0 w 2795462"/>
                <a:gd name="connsiteY0" fmla="*/ 0 h 252700"/>
                <a:gd name="connsiteX1" fmla="*/ 2795462 w 2795462"/>
                <a:gd name="connsiteY1" fmla="*/ 0 h 252700"/>
                <a:gd name="connsiteX2" fmla="*/ 2779054 w 2795462"/>
                <a:gd name="connsiteY2" fmla="*/ 252700 h 252700"/>
                <a:gd name="connsiteX3" fmla="*/ 149844 w 2795462"/>
                <a:gd name="connsiteY3" fmla="*/ 252700 h 252700"/>
                <a:gd name="connsiteX4" fmla="*/ 0 w 2795462"/>
                <a:gd name="connsiteY4" fmla="*/ 0 h 252700"/>
                <a:gd name="connsiteX0" fmla="*/ 0 w 2795462"/>
                <a:gd name="connsiteY0" fmla="*/ 0 h 252700"/>
                <a:gd name="connsiteX1" fmla="*/ 2795462 w 2795462"/>
                <a:gd name="connsiteY1" fmla="*/ 0 h 252700"/>
                <a:gd name="connsiteX2" fmla="*/ 2779054 w 2795462"/>
                <a:gd name="connsiteY2" fmla="*/ 252700 h 252700"/>
                <a:gd name="connsiteX3" fmla="*/ 149844 w 2795462"/>
                <a:gd name="connsiteY3" fmla="*/ 252700 h 252700"/>
                <a:gd name="connsiteX4" fmla="*/ 0 w 2795462"/>
                <a:gd name="connsiteY4" fmla="*/ 0 h 252700"/>
                <a:gd name="connsiteX0" fmla="*/ 0 w 2795462"/>
                <a:gd name="connsiteY0" fmla="*/ 0 h 252700"/>
                <a:gd name="connsiteX1" fmla="*/ 2795462 w 2795462"/>
                <a:gd name="connsiteY1" fmla="*/ 0 h 252700"/>
                <a:gd name="connsiteX2" fmla="*/ 2794986 w 2795462"/>
                <a:gd name="connsiteY2" fmla="*/ 248336 h 252700"/>
                <a:gd name="connsiteX3" fmla="*/ 149844 w 2795462"/>
                <a:gd name="connsiteY3" fmla="*/ 252700 h 252700"/>
                <a:gd name="connsiteX4" fmla="*/ 0 w 2795462"/>
                <a:gd name="connsiteY4" fmla="*/ 0 h 2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5462" h="252700">
                  <a:moveTo>
                    <a:pt x="0" y="0"/>
                  </a:moveTo>
                  <a:lnTo>
                    <a:pt x="2795462" y="0"/>
                  </a:lnTo>
                  <a:cubicBezTo>
                    <a:pt x="2795303" y="82779"/>
                    <a:pt x="2795145" y="165557"/>
                    <a:pt x="2794986" y="248336"/>
                  </a:cubicBezTo>
                  <a:lnTo>
                    <a:pt x="149844" y="25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Youth support workers</a:t>
              </a:r>
              <a:r>
                <a:rPr kumimoji="0" lang="en-GB" sz="1600" b="1" i="0" u="none" strike="noStrike" kern="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0.7%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7326129" y="2744167"/>
              <a:ext cx="4340947" cy="524226"/>
            </a:xfrm>
            <a:custGeom>
              <a:avLst/>
              <a:gdLst>
                <a:gd name="connsiteX0" fmla="*/ 0 w 2403530"/>
                <a:gd name="connsiteY0" fmla="*/ 0 h 248336"/>
                <a:gd name="connsiteX1" fmla="*/ 2398282 w 2403530"/>
                <a:gd name="connsiteY1" fmla="*/ 4364 h 248336"/>
                <a:gd name="connsiteX2" fmla="*/ 2403530 w 2403530"/>
                <a:gd name="connsiteY2" fmla="*/ 248336 h 248336"/>
                <a:gd name="connsiteX3" fmla="*/ 0 w 2403530"/>
                <a:gd name="connsiteY3" fmla="*/ 248336 h 248336"/>
                <a:gd name="connsiteX4" fmla="*/ 0 w 2403530"/>
                <a:gd name="connsiteY4" fmla="*/ 0 h 248336"/>
                <a:gd name="connsiteX0" fmla="*/ 0 w 2569668"/>
                <a:gd name="connsiteY0" fmla="*/ 0 h 252700"/>
                <a:gd name="connsiteX1" fmla="*/ 2564420 w 2569668"/>
                <a:gd name="connsiteY1" fmla="*/ 8728 h 252700"/>
                <a:gd name="connsiteX2" fmla="*/ 2569668 w 2569668"/>
                <a:gd name="connsiteY2" fmla="*/ 252700 h 252700"/>
                <a:gd name="connsiteX3" fmla="*/ 166138 w 2569668"/>
                <a:gd name="connsiteY3" fmla="*/ 252700 h 252700"/>
                <a:gd name="connsiteX4" fmla="*/ 0 w 2569668"/>
                <a:gd name="connsiteY4" fmla="*/ 0 h 2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668" h="252700">
                  <a:moveTo>
                    <a:pt x="0" y="0"/>
                  </a:moveTo>
                  <a:lnTo>
                    <a:pt x="2564420" y="8728"/>
                  </a:lnTo>
                  <a:lnTo>
                    <a:pt x="2569668" y="252700"/>
                  </a:lnTo>
                  <a:lnTo>
                    <a:pt x="166138" y="25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Work-based</a:t>
              </a:r>
              <a:r>
                <a:rPr kumimoji="0" lang="en-GB" sz="1600" b="1" i="0" u="none" strike="noStrike" kern="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learning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p</a:t>
              </a:r>
              <a:r>
                <a:rPr kumimoji="0" lang="en-GB" sz="1600" b="1" i="0" u="none" strike="noStrike" kern="0" cap="none" spc="0" normalizeH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ractitioners</a:t>
              </a:r>
              <a:r>
                <a:rPr kumimoji="0" lang="en-GB" sz="1600" b="1" i="0" u="none" strike="noStrike" kern="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3.2%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7645950" y="3486116"/>
              <a:ext cx="4021125" cy="515172"/>
            </a:xfrm>
            <a:custGeom>
              <a:avLst/>
              <a:gdLst>
                <a:gd name="connsiteX0" fmla="*/ 0 w 1952160"/>
                <a:gd name="connsiteY0" fmla="*/ 0 h 248336"/>
                <a:gd name="connsiteX1" fmla="*/ 1951737 w 1952160"/>
                <a:gd name="connsiteY1" fmla="*/ 0 h 248336"/>
                <a:gd name="connsiteX2" fmla="*/ 1952160 w 1952160"/>
                <a:gd name="connsiteY2" fmla="*/ 248336 h 248336"/>
                <a:gd name="connsiteX3" fmla="*/ 0 w 1952160"/>
                <a:gd name="connsiteY3" fmla="*/ 248336 h 248336"/>
                <a:gd name="connsiteX4" fmla="*/ 0 w 1952160"/>
                <a:gd name="connsiteY4" fmla="*/ 0 h 248336"/>
                <a:gd name="connsiteX0" fmla="*/ 192534 w 2144694"/>
                <a:gd name="connsiteY0" fmla="*/ 0 h 248336"/>
                <a:gd name="connsiteX1" fmla="*/ 2144271 w 2144694"/>
                <a:gd name="connsiteY1" fmla="*/ 0 h 248336"/>
                <a:gd name="connsiteX2" fmla="*/ 2144694 w 2144694"/>
                <a:gd name="connsiteY2" fmla="*/ 248336 h 248336"/>
                <a:gd name="connsiteX3" fmla="*/ 0 w 2144694"/>
                <a:gd name="connsiteY3" fmla="*/ 243972 h 248336"/>
                <a:gd name="connsiteX4" fmla="*/ 192534 w 2144694"/>
                <a:gd name="connsiteY4" fmla="*/ 0 h 248336"/>
                <a:gd name="connsiteX0" fmla="*/ 0 w 2311211"/>
                <a:gd name="connsiteY0" fmla="*/ 0 h 248336"/>
                <a:gd name="connsiteX1" fmla="*/ 2310788 w 2311211"/>
                <a:gd name="connsiteY1" fmla="*/ 0 h 248336"/>
                <a:gd name="connsiteX2" fmla="*/ 2311211 w 2311211"/>
                <a:gd name="connsiteY2" fmla="*/ 248336 h 248336"/>
                <a:gd name="connsiteX3" fmla="*/ 166517 w 2311211"/>
                <a:gd name="connsiteY3" fmla="*/ 243972 h 248336"/>
                <a:gd name="connsiteX4" fmla="*/ 0 w 2311211"/>
                <a:gd name="connsiteY4" fmla="*/ 0 h 24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1211" h="248336">
                  <a:moveTo>
                    <a:pt x="0" y="0"/>
                  </a:moveTo>
                  <a:lnTo>
                    <a:pt x="2310788" y="0"/>
                  </a:lnTo>
                  <a:lnTo>
                    <a:pt x="2311211" y="248336"/>
                  </a:lnTo>
                  <a:lnTo>
                    <a:pt x="166517" y="2439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FE learning support workers 6.0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8017141" y="4217453"/>
              <a:ext cx="3649933" cy="524225"/>
            </a:xfrm>
            <a:custGeom>
              <a:avLst/>
              <a:gdLst>
                <a:gd name="connsiteX0" fmla="*/ 0 w 1952160"/>
                <a:gd name="connsiteY0" fmla="*/ 4364 h 252700"/>
                <a:gd name="connsiteX1" fmla="*/ 1951737 w 1952160"/>
                <a:gd name="connsiteY1" fmla="*/ 0 h 252700"/>
                <a:gd name="connsiteX2" fmla="*/ 1952160 w 1952160"/>
                <a:gd name="connsiteY2" fmla="*/ 252700 h 252700"/>
                <a:gd name="connsiteX3" fmla="*/ 0 w 1952160"/>
                <a:gd name="connsiteY3" fmla="*/ 252700 h 252700"/>
                <a:gd name="connsiteX4" fmla="*/ 0 w 1952160"/>
                <a:gd name="connsiteY4" fmla="*/ 4364 h 252700"/>
                <a:gd name="connsiteX0" fmla="*/ 0 w 2097862"/>
                <a:gd name="connsiteY0" fmla="*/ 4364 h 252700"/>
                <a:gd name="connsiteX1" fmla="*/ 2097439 w 2097862"/>
                <a:gd name="connsiteY1" fmla="*/ 0 h 252700"/>
                <a:gd name="connsiteX2" fmla="*/ 2097862 w 2097862"/>
                <a:gd name="connsiteY2" fmla="*/ 252700 h 252700"/>
                <a:gd name="connsiteX3" fmla="*/ 145702 w 2097862"/>
                <a:gd name="connsiteY3" fmla="*/ 252700 h 252700"/>
                <a:gd name="connsiteX4" fmla="*/ 0 w 2097862"/>
                <a:gd name="connsiteY4" fmla="*/ 4364 h 2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7862" h="252700">
                  <a:moveTo>
                    <a:pt x="0" y="4364"/>
                  </a:moveTo>
                  <a:lnTo>
                    <a:pt x="2097439" y="0"/>
                  </a:lnTo>
                  <a:lnTo>
                    <a:pt x="2097862" y="252700"/>
                  </a:lnTo>
                  <a:lnTo>
                    <a:pt x="145702" y="252700"/>
                  </a:lnTo>
                  <a:lnTo>
                    <a:pt x="0" y="4364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FE teachers 6.6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8395112" y="4932888"/>
              <a:ext cx="3273457" cy="515173"/>
            </a:xfrm>
            <a:custGeom>
              <a:avLst/>
              <a:gdLst>
                <a:gd name="connsiteX0" fmla="*/ 0 w 1727323"/>
                <a:gd name="connsiteY0" fmla="*/ 0 h 248336"/>
                <a:gd name="connsiteX1" fmla="*/ 1727323 w 1727323"/>
                <a:gd name="connsiteY1" fmla="*/ 0 h 248336"/>
                <a:gd name="connsiteX2" fmla="*/ 1726470 w 1727323"/>
                <a:gd name="connsiteY2" fmla="*/ 248336 h 248336"/>
                <a:gd name="connsiteX3" fmla="*/ 0 w 1727323"/>
                <a:gd name="connsiteY3" fmla="*/ 248336 h 248336"/>
                <a:gd name="connsiteX4" fmla="*/ 0 w 1727323"/>
                <a:gd name="connsiteY4" fmla="*/ 0 h 248336"/>
                <a:gd name="connsiteX0" fmla="*/ 0 w 1866719"/>
                <a:gd name="connsiteY0" fmla="*/ 0 h 248336"/>
                <a:gd name="connsiteX1" fmla="*/ 1866719 w 1866719"/>
                <a:gd name="connsiteY1" fmla="*/ 0 h 248336"/>
                <a:gd name="connsiteX2" fmla="*/ 1865866 w 1866719"/>
                <a:gd name="connsiteY2" fmla="*/ 248336 h 248336"/>
                <a:gd name="connsiteX3" fmla="*/ 139396 w 1866719"/>
                <a:gd name="connsiteY3" fmla="*/ 248336 h 248336"/>
                <a:gd name="connsiteX4" fmla="*/ 0 w 1866719"/>
                <a:gd name="connsiteY4" fmla="*/ 0 h 24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719" h="248336">
                  <a:moveTo>
                    <a:pt x="0" y="0"/>
                  </a:moveTo>
                  <a:lnTo>
                    <a:pt x="1866719" y="0"/>
                  </a:lnTo>
                  <a:cubicBezTo>
                    <a:pt x="1866435" y="82779"/>
                    <a:pt x="1866150" y="165557"/>
                    <a:pt x="1865866" y="248336"/>
                  </a:cubicBezTo>
                  <a:lnTo>
                    <a:pt x="139396" y="248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School teachers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34.9%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8764760" y="5639298"/>
              <a:ext cx="2908104" cy="515173"/>
            </a:xfrm>
            <a:custGeom>
              <a:avLst/>
              <a:gdLst>
                <a:gd name="connsiteX0" fmla="*/ 0 w 1730193"/>
                <a:gd name="connsiteY0" fmla="*/ 0 h 248336"/>
                <a:gd name="connsiteX1" fmla="*/ 1730193 w 1730193"/>
                <a:gd name="connsiteY1" fmla="*/ 0 h 248336"/>
                <a:gd name="connsiteX2" fmla="*/ 1726470 w 1730193"/>
                <a:gd name="connsiteY2" fmla="*/ 248336 h 248336"/>
                <a:gd name="connsiteX3" fmla="*/ 0 w 1730193"/>
                <a:gd name="connsiteY3" fmla="*/ 248336 h 248336"/>
                <a:gd name="connsiteX4" fmla="*/ 0 w 1730193"/>
                <a:gd name="connsiteY4" fmla="*/ 0 h 248336"/>
                <a:gd name="connsiteX0" fmla="*/ 0 w 1869906"/>
                <a:gd name="connsiteY0" fmla="*/ 4364 h 248336"/>
                <a:gd name="connsiteX1" fmla="*/ 1869906 w 1869906"/>
                <a:gd name="connsiteY1" fmla="*/ 0 h 248336"/>
                <a:gd name="connsiteX2" fmla="*/ 1866183 w 1869906"/>
                <a:gd name="connsiteY2" fmla="*/ 248336 h 248336"/>
                <a:gd name="connsiteX3" fmla="*/ 139713 w 1869906"/>
                <a:gd name="connsiteY3" fmla="*/ 248336 h 248336"/>
                <a:gd name="connsiteX4" fmla="*/ 0 w 1869906"/>
                <a:gd name="connsiteY4" fmla="*/ 4364 h 24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9906" h="248336">
                  <a:moveTo>
                    <a:pt x="0" y="4364"/>
                  </a:moveTo>
                  <a:lnTo>
                    <a:pt x="1869906" y="0"/>
                  </a:lnTo>
                  <a:lnTo>
                    <a:pt x="1866183" y="248336"/>
                  </a:lnTo>
                  <a:lnTo>
                    <a:pt x="139713" y="248336"/>
                  </a:lnTo>
                  <a:lnTo>
                    <a:pt x="0" y="4364"/>
                  </a:lnTo>
                  <a:close/>
                </a:path>
              </a:pathLst>
            </a:custGeom>
            <a:solidFill>
              <a:srgbClr val="E8EBEE"/>
            </a:solidFill>
            <a:ln w="100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sz="1600" b="1" kern="0" noProof="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Learning support workers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Calibri" panose="020F0502020204030204" pitchFamily="34" charset="0"/>
                  <a:cs typeface="Times New Roman" panose="02020603050405020304" pitchFamily="18" charset="0"/>
                </a:rPr>
                <a:t>48.1%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0690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</a:t>
            </a:r>
            <a:r>
              <a:rPr lang="en-GB" dirty="0" err="1"/>
              <a:t>Bellach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Further Education Teachers</a:t>
            </a:r>
          </a:p>
        </p:txBody>
      </p:sp>
    </p:spTree>
    <p:extLst>
      <p:ext uri="{BB962C8B-B14F-4D97-AF65-F5344CB8AC3E}">
        <p14:creationId xmlns:p14="http://schemas.microsoft.com/office/powerpoint/2010/main" val="16693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59535" y="395415"/>
            <a:ext cx="4769665" cy="469655"/>
          </a:xfrm>
        </p:spPr>
        <p:txBody>
          <a:bodyPr>
            <a:noAutofit/>
          </a:bodyPr>
          <a:lstStyle/>
          <a:p>
            <a:r>
              <a:rPr lang="en-GB" sz="3400" dirty="0" err="1"/>
              <a:t>Oedran</a:t>
            </a:r>
            <a:endParaRPr lang="en-GB" sz="3400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091901" y="395415"/>
            <a:ext cx="5049795" cy="469655"/>
          </a:xfrm>
        </p:spPr>
        <p:txBody>
          <a:bodyPr>
            <a:noAutofit/>
          </a:bodyPr>
          <a:lstStyle/>
          <a:p>
            <a:r>
              <a:rPr lang="en-GB" sz="3400" dirty="0"/>
              <a:t>Age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9E07C12-A953-47C8-A6D1-4936C0C1C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991579"/>
              </p:ext>
            </p:extLst>
          </p:nvPr>
        </p:nvGraphicFramePr>
        <p:xfrm>
          <a:off x="259535" y="1251203"/>
          <a:ext cx="11664732" cy="2267073"/>
        </p:xfrm>
        <a:graphic>
          <a:graphicData uri="http://schemas.openxmlformats.org/drawingml/2006/table">
            <a:tbl>
              <a:tblPr/>
              <a:tblGrid>
                <a:gridCol w="1656642">
                  <a:extLst>
                    <a:ext uri="{9D8B030D-6E8A-4147-A177-3AD203B41FA5}">
                      <a16:colId xmlns:a16="http://schemas.microsoft.com/office/drawing/2014/main" val="2760399264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2162113951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2539059946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3393047665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72222478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1649814122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3561409659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3899582862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1842611979"/>
                    </a:ext>
                  </a:extLst>
                </a:gridCol>
                <a:gridCol w="1565682">
                  <a:extLst>
                    <a:ext uri="{9D8B030D-6E8A-4147-A177-3AD203B41FA5}">
                      <a16:colId xmlns:a16="http://schemas.microsoft.com/office/drawing/2014/main" val="2505405674"/>
                    </a:ext>
                  </a:extLst>
                </a:gridCol>
                <a:gridCol w="435936">
                  <a:extLst>
                    <a:ext uri="{9D8B030D-6E8A-4147-A177-3AD203B41FA5}">
                      <a16:colId xmlns:a16="http://schemas.microsoft.com/office/drawing/2014/main" val="811159010"/>
                    </a:ext>
                  </a:extLst>
                </a:gridCol>
              </a:tblGrid>
              <a:tr h="26585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270593"/>
                  </a:ext>
                </a:extLst>
              </a:tr>
              <a:tr h="4030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799183"/>
                  </a:ext>
                </a:extLst>
              </a:tr>
              <a:tr h="2338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Dan/Under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5643"/>
                  </a:ext>
                </a:extLst>
              </a:tr>
              <a:tr h="2338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169930"/>
                  </a:ext>
                </a:extLst>
              </a:tr>
              <a:tr h="2338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769963"/>
                  </a:ext>
                </a:extLst>
              </a:tr>
              <a:tr h="2338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426171"/>
                  </a:ext>
                </a:extLst>
              </a:tr>
              <a:tr h="233873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653410"/>
                  </a:ext>
                </a:extLst>
              </a:tr>
              <a:tr h="4288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6,695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6,605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6,702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6,785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132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68AE093-A81A-4B91-8ED2-5FD2DBE4C5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872849"/>
              </p:ext>
            </p:extLst>
          </p:nvPr>
        </p:nvGraphicFramePr>
        <p:xfrm>
          <a:off x="258899" y="3587267"/>
          <a:ext cx="2160308" cy="2875326"/>
        </p:xfrm>
        <a:graphic>
          <a:graphicData uri="http://schemas.openxmlformats.org/drawingml/2006/table">
            <a:tbl>
              <a:tblPr/>
              <a:tblGrid>
                <a:gridCol w="1117838">
                  <a:extLst>
                    <a:ext uri="{9D8B030D-6E8A-4147-A177-3AD203B41FA5}">
                      <a16:colId xmlns:a16="http://schemas.microsoft.com/office/drawing/2014/main" val="1453384004"/>
                    </a:ext>
                  </a:extLst>
                </a:gridCol>
                <a:gridCol w="667820">
                  <a:extLst>
                    <a:ext uri="{9D8B030D-6E8A-4147-A177-3AD203B41FA5}">
                      <a16:colId xmlns:a16="http://schemas.microsoft.com/office/drawing/2014/main" val="1793050978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881764920"/>
                    </a:ext>
                  </a:extLst>
                </a:gridCol>
              </a:tblGrid>
              <a:tr h="787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405461"/>
                  </a:ext>
                </a:extLst>
              </a:tr>
              <a:tr h="30015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Dan/Under 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599645"/>
                  </a:ext>
                </a:extLst>
              </a:tr>
              <a:tr h="30015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30 - 39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12513"/>
                  </a:ext>
                </a:extLst>
              </a:tr>
              <a:tr h="30015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40 - 49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822217"/>
                  </a:ext>
                </a:extLst>
              </a:tr>
              <a:tr h="30015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50 - 59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75459"/>
                  </a:ext>
                </a:extLst>
              </a:tr>
              <a:tr h="30015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60+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810522"/>
                  </a:ext>
                </a:extLst>
              </a:tr>
              <a:tr h="5874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/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87945"/>
                  </a:ext>
                </a:extLst>
              </a:tr>
            </a:tbl>
          </a:graphicData>
        </a:graphic>
      </p:graphicFrame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E9633BD-2280-44FF-88F1-736876F743A0}"/>
              </a:ext>
            </a:extLst>
          </p:cNvPr>
          <p:cNvSpPr txBox="1">
            <a:spLocks/>
          </p:cNvSpPr>
          <p:nvPr/>
        </p:nvSpPr>
        <p:spPr>
          <a:xfrm>
            <a:off x="2701538" y="3587258"/>
            <a:ext cx="9120699" cy="31715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ôl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oedran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o’i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gymharu</a:t>
            </a:r>
            <a:r>
              <a:rPr lang="en-GB" sz="1400" b="0" dirty="0">
                <a:solidFill>
                  <a:schemeClr val="tx1"/>
                </a:solidFill>
              </a:rPr>
              <a:t> a di-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Welsh speakers by age compared to non-Welsh speakers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EFF329D-8F4D-430D-8B09-CE9DEE874C16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2160308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Athrawon</a:t>
            </a:r>
            <a:r>
              <a:rPr lang="en-GB" sz="1200" dirty="0">
                <a:solidFill>
                  <a:schemeClr val="bg1"/>
                </a:solidFill>
              </a:rPr>
              <a:t> AB/FE Teachers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9960CEB-B154-4887-85BC-61A7DDB2E9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711813"/>
              </p:ext>
            </p:extLst>
          </p:nvPr>
        </p:nvGraphicFramePr>
        <p:xfrm>
          <a:off x="2419207" y="3587258"/>
          <a:ext cx="9505060" cy="2875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6669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A9A75D0-6717-463E-9018-6CEF9062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137314"/>
              </p:ext>
            </p:extLst>
          </p:nvPr>
        </p:nvGraphicFramePr>
        <p:xfrm>
          <a:off x="259535" y="1308232"/>
          <a:ext cx="11698002" cy="2136104"/>
        </p:xfrm>
        <a:graphic>
          <a:graphicData uri="http://schemas.openxmlformats.org/drawingml/2006/table">
            <a:tbl>
              <a:tblPr/>
              <a:tblGrid>
                <a:gridCol w="1661367">
                  <a:extLst>
                    <a:ext uri="{9D8B030D-6E8A-4147-A177-3AD203B41FA5}">
                      <a16:colId xmlns:a16="http://schemas.microsoft.com/office/drawing/2014/main" val="1409787395"/>
                    </a:ext>
                  </a:extLst>
                </a:gridCol>
                <a:gridCol w="1570147">
                  <a:extLst>
                    <a:ext uri="{9D8B030D-6E8A-4147-A177-3AD203B41FA5}">
                      <a16:colId xmlns:a16="http://schemas.microsoft.com/office/drawing/2014/main" val="2249483182"/>
                    </a:ext>
                  </a:extLst>
                </a:gridCol>
                <a:gridCol w="437180">
                  <a:extLst>
                    <a:ext uri="{9D8B030D-6E8A-4147-A177-3AD203B41FA5}">
                      <a16:colId xmlns:a16="http://schemas.microsoft.com/office/drawing/2014/main" val="1945102125"/>
                    </a:ext>
                  </a:extLst>
                </a:gridCol>
                <a:gridCol w="1570147">
                  <a:extLst>
                    <a:ext uri="{9D8B030D-6E8A-4147-A177-3AD203B41FA5}">
                      <a16:colId xmlns:a16="http://schemas.microsoft.com/office/drawing/2014/main" val="3908253380"/>
                    </a:ext>
                  </a:extLst>
                </a:gridCol>
                <a:gridCol w="437180">
                  <a:extLst>
                    <a:ext uri="{9D8B030D-6E8A-4147-A177-3AD203B41FA5}">
                      <a16:colId xmlns:a16="http://schemas.microsoft.com/office/drawing/2014/main" val="2526635891"/>
                    </a:ext>
                  </a:extLst>
                </a:gridCol>
                <a:gridCol w="1570147">
                  <a:extLst>
                    <a:ext uri="{9D8B030D-6E8A-4147-A177-3AD203B41FA5}">
                      <a16:colId xmlns:a16="http://schemas.microsoft.com/office/drawing/2014/main" val="1375670429"/>
                    </a:ext>
                  </a:extLst>
                </a:gridCol>
                <a:gridCol w="437180">
                  <a:extLst>
                    <a:ext uri="{9D8B030D-6E8A-4147-A177-3AD203B41FA5}">
                      <a16:colId xmlns:a16="http://schemas.microsoft.com/office/drawing/2014/main" val="2672686105"/>
                    </a:ext>
                  </a:extLst>
                </a:gridCol>
                <a:gridCol w="1570147">
                  <a:extLst>
                    <a:ext uri="{9D8B030D-6E8A-4147-A177-3AD203B41FA5}">
                      <a16:colId xmlns:a16="http://schemas.microsoft.com/office/drawing/2014/main" val="2000901445"/>
                    </a:ext>
                  </a:extLst>
                </a:gridCol>
                <a:gridCol w="437180">
                  <a:extLst>
                    <a:ext uri="{9D8B030D-6E8A-4147-A177-3AD203B41FA5}">
                      <a16:colId xmlns:a16="http://schemas.microsoft.com/office/drawing/2014/main" val="627904016"/>
                    </a:ext>
                  </a:extLst>
                </a:gridCol>
                <a:gridCol w="1570147">
                  <a:extLst>
                    <a:ext uri="{9D8B030D-6E8A-4147-A177-3AD203B41FA5}">
                      <a16:colId xmlns:a16="http://schemas.microsoft.com/office/drawing/2014/main" val="373640061"/>
                    </a:ext>
                  </a:extLst>
                </a:gridCol>
                <a:gridCol w="437180">
                  <a:extLst>
                    <a:ext uri="{9D8B030D-6E8A-4147-A177-3AD203B41FA5}">
                      <a16:colId xmlns:a16="http://schemas.microsoft.com/office/drawing/2014/main" val="1720668801"/>
                    </a:ext>
                  </a:extLst>
                </a:gridCol>
              </a:tblGrid>
              <a:tr h="2556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55216"/>
                  </a:ext>
                </a:extLst>
              </a:tr>
              <a:tr h="722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782922"/>
                  </a:ext>
                </a:extLst>
              </a:tr>
              <a:tr h="27015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/Female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55224"/>
                  </a:ext>
                </a:extLst>
              </a:tr>
              <a:tr h="2769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Gwryw/Male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47021"/>
                  </a:ext>
                </a:extLst>
              </a:tr>
              <a:tr h="289490"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Arall/Other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05546"/>
                  </a:ext>
                </a:extLst>
              </a:tr>
              <a:tr h="3214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6,695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6,605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6,702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6,785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421688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A8C44B4-7038-47AF-8AB2-14B121234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556407"/>
              </p:ext>
            </p:extLst>
          </p:nvPr>
        </p:nvGraphicFramePr>
        <p:xfrm>
          <a:off x="259535" y="3587268"/>
          <a:ext cx="2211043" cy="2891198"/>
        </p:xfrm>
        <a:graphic>
          <a:graphicData uri="http://schemas.openxmlformats.org/drawingml/2006/table">
            <a:tbl>
              <a:tblPr/>
              <a:tblGrid>
                <a:gridCol w="1137750">
                  <a:extLst>
                    <a:ext uri="{9D8B030D-6E8A-4147-A177-3AD203B41FA5}">
                      <a16:colId xmlns:a16="http://schemas.microsoft.com/office/drawing/2014/main" val="1459344447"/>
                    </a:ext>
                  </a:extLst>
                </a:gridCol>
                <a:gridCol w="698643">
                  <a:extLst>
                    <a:ext uri="{9D8B030D-6E8A-4147-A177-3AD203B41FA5}">
                      <a16:colId xmlns:a16="http://schemas.microsoft.com/office/drawing/2014/main" val="3635016009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438579250"/>
                    </a:ext>
                  </a:extLst>
                </a:gridCol>
              </a:tblGrid>
              <a:tr h="143634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04399"/>
                  </a:ext>
                </a:extLst>
              </a:tr>
              <a:tr h="3654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Benyw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/Female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15186"/>
                  </a:ext>
                </a:extLst>
              </a:tr>
              <a:tr h="371239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Gwryw/Male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332022"/>
                  </a:ext>
                </a:extLst>
              </a:tr>
              <a:tr h="71817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Total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597391"/>
                  </a:ext>
                </a:extLst>
              </a:tr>
            </a:tbl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9AE9912-D7D7-4C48-970D-57DF3EAE7BCF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Rhywedd</a:t>
            </a:r>
            <a:endParaRPr lang="en-GB" sz="3400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3A24DB7-EE2B-4444-9EEB-95D13040E05D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Gender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0DE0E1D-2EDD-4412-A56C-B9E95D298ECE}"/>
              </a:ext>
            </a:extLst>
          </p:cNvPr>
          <p:cNvSpPr txBox="1">
            <a:spLocks/>
          </p:cNvSpPr>
          <p:nvPr/>
        </p:nvSpPr>
        <p:spPr>
          <a:xfrm>
            <a:off x="2470576" y="3640872"/>
            <a:ext cx="8949249" cy="49325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ôl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oedran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o’i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gymharu</a:t>
            </a:r>
            <a:r>
              <a:rPr lang="en-GB" sz="1400" b="0" dirty="0">
                <a:solidFill>
                  <a:schemeClr val="tx1"/>
                </a:solidFill>
              </a:rPr>
              <a:t> a di-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Welsh speakers by age compared to non-Welsh speakers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D9441BF-081A-4E2B-9139-C5BEBFEF5FA7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2160308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Athrawon</a:t>
            </a:r>
            <a:r>
              <a:rPr lang="en-GB" sz="1200" dirty="0">
                <a:solidFill>
                  <a:schemeClr val="bg1"/>
                </a:solidFill>
              </a:rPr>
              <a:t> AB/FE Teachers 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F3ED342-D981-4BA3-B5FD-4CA3C749BC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0626964"/>
              </p:ext>
            </p:extLst>
          </p:nvPr>
        </p:nvGraphicFramePr>
        <p:xfrm>
          <a:off x="2470577" y="3587268"/>
          <a:ext cx="9461887" cy="2891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2064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rol 1"/>
          <p:cNvSpPr>
            <a:spLocks noChangeArrowheads="1" noChangeShapeType="1"/>
          </p:cNvSpPr>
          <p:nvPr/>
        </p:nvSpPr>
        <p:spPr bwMode="auto">
          <a:xfrm>
            <a:off x="1226919" y="5318923"/>
            <a:ext cx="10221912" cy="10048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1470519-92AB-4B14-B0DB-D1E3CCDC6851}"/>
              </a:ext>
            </a:extLst>
          </p:cNvPr>
          <p:cNvSpPr txBox="1">
            <a:spLocks/>
          </p:cNvSpPr>
          <p:nvPr/>
        </p:nvSpPr>
        <p:spPr>
          <a:xfrm>
            <a:off x="259535" y="175113"/>
            <a:ext cx="4664157" cy="146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Anabledd</a:t>
            </a:r>
            <a:r>
              <a:rPr lang="en-GB" sz="3400" dirty="0"/>
              <a:t> a </a:t>
            </a:r>
            <a:r>
              <a:rPr lang="en-GB" sz="3400" dirty="0" err="1"/>
              <a:t>Grwpiau</a:t>
            </a:r>
            <a:r>
              <a:rPr lang="en-GB" sz="3400" dirty="0"/>
              <a:t> </a:t>
            </a:r>
            <a:r>
              <a:rPr lang="en-GB" sz="3400" dirty="0" err="1"/>
              <a:t>Ethnig</a:t>
            </a:r>
            <a:r>
              <a:rPr lang="en-GB" sz="3400" dirty="0"/>
              <a:t>  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78D3FAF-BCE8-4466-8D08-7B1A6FBCEB37}"/>
              </a:ext>
            </a:extLst>
          </p:cNvPr>
          <p:cNvSpPr txBox="1">
            <a:spLocks/>
          </p:cNvSpPr>
          <p:nvPr/>
        </p:nvSpPr>
        <p:spPr>
          <a:xfrm>
            <a:off x="6096000" y="177233"/>
            <a:ext cx="5049795" cy="1461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Disability and Ethnic Groups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FD41E0-AD2F-4447-BD5F-4A6E41872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561729"/>
              </p:ext>
            </p:extLst>
          </p:nvPr>
        </p:nvGraphicFramePr>
        <p:xfrm>
          <a:off x="247812" y="1646374"/>
          <a:ext cx="11651262" cy="1741595"/>
        </p:xfrm>
        <a:graphic>
          <a:graphicData uri="http://schemas.openxmlformats.org/drawingml/2006/table">
            <a:tbl>
              <a:tblPr/>
              <a:tblGrid>
                <a:gridCol w="1658082">
                  <a:extLst>
                    <a:ext uri="{9D8B030D-6E8A-4147-A177-3AD203B41FA5}">
                      <a16:colId xmlns:a16="http://schemas.microsoft.com/office/drawing/2014/main" val="3295646513"/>
                    </a:ext>
                  </a:extLst>
                </a:gridCol>
                <a:gridCol w="1566716">
                  <a:extLst>
                    <a:ext uri="{9D8B030D-6E8A-4147-A177-3AD203B41FA5}">
                      <a16:colId xmlns:a16="http://schemas.microsoft.com/office/drawing/2014/main" val="196343192"/>
                    </a:ext>
                  </a:extLst>
                </a:gridCol>
                <a:gridCol w="431920">
                  <a:extLst>
                    <a:ext uri="{9D8B030D-6E8A-4147-A177-3AD203B41FA5}">
                      <a16:colId xmlns:a16="http://schemas.microsoft.com/office/drawing/2014/main" val="3897759515"/>
                    </a:ext>
                  </a:extLst>
                </a:gridCol>
                <a:gridCol w="1566716">
                  <a:extLst>
                    <a:ext uri="{9D8B030D-6E8A-4147-A177-3AD203B41FA5}">
                      <a16:colId xmlns:a16="http://schemas.microsoft.com/office/drawing/2014/main" val="1853931394"/>
                    </a:ext>
                  </a:extLst>
                </a:gridCol>
                <a:gridCol w="431920">
                  <a:extLst>
                    <a:ext uri="{9D8B030D-6E8A-4147-A177-3AD203B41FA5}">
                      <a16:colId xmlns:a16="http://schemas.microsoft.com/office/drawing/2014/main" val="3257262913"/>
                    </a:ext>
                  </a:extLst>
                </a:gridCol>
                <a:gridCol w="1566716">
                  <a:extLst>
                    <a:ext uri="{9D8B030D-6E8A-4147-A177-3AD203B41FA5}">
                      <a16:colId xmlns:a16="http://schemas.microsoft.com/office/drawing/2014/main" val="3733750611"/>
                    </a:ext>
                  </a:extLst>
                </a:gridCol>
                <a:gridCol w="431920">
                  <a:extLst>
                    <a:ext uri="{9D8B030D-6E8A-4147-A177-3AD203B41FA5}">
                      <a16:colId xmlns:a16="http://schemas.microsoft.com/office/drawing/2014/main" val="2481199972"/>
                    </a:ext>
                  </a:extLst>
                </a:gridCol>
                <a:gridCol w="1566716">
                  <a:extLst>
                    <a:ext uri="{9D8B030D-6E8A-4147-A177-3AD203B41FA5}">
                      <a16:colId xmlns:a16="http://schemas.microsoft.com/office/drawing/2014/main" val="2273022916"/>
                    </a:ext>
                  </a:extLst>
                </a:gridCol>
                <a:gridCol w="431920">
                  <a:extLst>
                    <a:ext uri="{9D8B030D-6E8A-4147-A177-3AD203B41FA5}">
                      <a16:colId xmlns:a16="http://schemas.microsoft.com/office/drawing/2014/main" val="382583792"/>
                    </a:ext>
                  </a:extLst>
                </a:gridCol>
                <a:gridCol w="1566716">
                  <a:extLst>
                    <a:ext uri="{9D8B030D-6E8A-4147-A177-3AD203B41FA5}">
                      <a16:colId xmlns:a16="http://schemas.microsoft.com/office/drawing/2014/main" val="1939493819"/>
                    </a:ext>
                  </a:extLst>
                </a:gridCol>
                <a:gridCol w="431920">
                  <a:extLst>
                    <a:ext uri="{9D8B030D-6E8A-4147-A177-3AD203B41FA5}">
                      <a16:colId xmlns:a16="http://schemas.microsoft.com/office/drawing/2014/main" val="1675981389"/>
                    </a:ext>
                  </a:extLst>
                </a:gridCol>
              </a:tblGrid>
              <a:tr h="234832">
                <a:tc row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78124"/>
                  </a:ext>
                </a:extLst>
              </a:tr>
              <a:tr h="70157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Nifer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404"/>
                  </a:ext>
                </a:extLst>
              </a:tr>
              <a:tr h="2348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Ydynt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Yes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2.9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239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908261"/>
                  </a:ext>
                </a:extLst>
              </a:tr>
              <a:tr h="2348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Nac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Ydynt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No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6,504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6,540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96.8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6,375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6,466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6,546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043693"/>
                  </a:ext>
                </a:extLst>
              </a:tr>
              <a:tr h="33552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Cyfanswm</a:t>
                      </a:r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/Total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6,695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6,756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6,605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6,702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6,785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i="0" u="none" strike="noStrike" kern="1200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7072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687ECD-D084-43A7-847D-C3B5A4F1C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953959"/>
              </p:ext>
            </p:extLst>
          </p:nvPr>
        </p:nvGraphicFramePr>
        <p:xfrm>
          <a:off x="259534" y="3774070"/>
          <a:ext cx="4426462" cy="2634938"/>
        </p:xfrm>
        <a:graphic>
          <a:graphicData uri="http://schemas.openxmlformats.org/drawingml/2006/table">
            <a:tbl>
              <a:tblPr/>
              <a:tblGrid>
                <a:gridCol w="2863729">
                  <a:extLst>
                    <a:ext uri="{9D8B030D-6E8A-4147-A177-3AD203B41FA5}">
                      <a16:colId xmlns:a16="http://schemas.microsoft.com/office/drawing/2014/main" val="4227391712"/>
                    </a:ext>
                  </a:extLst>
                </a:gridCol>
                <a:gridCol w="1188083">
                  <a:extLst>
                    <a:ext uri="{9D8B030D-6E8A-4147-A177-3AD203B41FA5}">
                      <a16:colId xmlns:a16="http://schemas.microsoft.com/office/drawing/2014/main" val="4106494477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902073332"/>
                    </a:ext>
                  </a:extLst>
                </a:gridCol>
              </a:tblGrid>
              <a:tr h="836112">
                <a:tc>
                  <a:txBody>
                    <a:bodyPr/>
                    <a:lstStyle/>
                    <a:p>
                      <a:pPr algn="l" rtl="0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751562"/>
                  </a:ext>
                </a:extLst>
              </a:tr>
              <a:tr h="4180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Gwyn / White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624204"/>
                  </a:ext>
                </a:extLst>
              </a:tr>
              <a:tr h="4813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Grwp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ethnig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arall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Other ethnic groups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845764"/>
                  </a:ext>
                </a:extLst>
              </a:tr>
              <a:tr h="48135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 not wish to disclose /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Ddim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eisiau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ei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gofnodi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050273"/>
                  </a:ext>
                </a:extLst>
              </a:tr>
              <a:tr h="4180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Anhysbus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/ Unknown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800119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D6E2E1B-C877-4FDA-A157-AA41426D40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548011"/>
              </p:ext>
            </p:extLst>
          </p:nvPr>
        </p:nvGraphicFramePr>
        <p:xfrm>
          <a:off x="4806461" y="3470032"/>
          <a:ext cx="7104489" cy="293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BEA932E-383F-40F8-9808-40BDEDD89238}"/>
              </a:ext>
            </a:extLst>
          </p:cNvPr>
          <p:cNvSpPr txBox="1">
            <a:spLocks/>
          </p:cNvSpPr>
          <p:nvPr/>
        </p:nvSpPr>
        <p:spPr>
          <a:xfrm>
            <a:off x="259534" y="3470032"/>
            <a:ext cx="4426461" cy="3040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>
                <a:solidFill>
                  <a:srgbClr val="007534"/>
                </a:solidFill>
              </a:rPr>
              <a:t>Grwpiau</a:t>
            </a:r>
            <a:r>
              <a:rPr lang="en-GB" sz="1600" dirty="0">
                <a:solidFill>
                  <a:srgbClr val="007534"/>
                </a:solidFill>
              </a:rPr>
              <a:t> </a:t>
            </a:r>
            <a:r>
              <a:rPr lang="en-GB" sz="1600" dirty="0" err="1">
                <a:solidFill>
                  <a:srgbClr val="007534"/>
                </a:solidFill>
              </a:rPr>
              <a:t>Ethnig</a:t>
            </a:r>
            <a:r>
              <a:rPr lang="en-GB" sz="1600" dirty="0">
                <a:solidFill>
                  <a:srgbClr val="007534"/>
                </a:solidFill>
              </a:rPr>
              <a:t> / Ethnic Grouping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BFC9932-85B3-458A-ACBE-10ACC4A40216}"/>
              </a:ext>
            </a:extLst>
          </p:cNvPr>
          <p:cNvSpPr txBox="1">
            <a:spLocks/>
          </p:cNvSpPr>
          <p:nvPr/>
        </p:nvSpPr>
        <p:spPr>
          <a:xfrm>
            <a:off x="247659" y="1337043"/>
            <a:ext cx="11651415" cy="309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>
                <a:solidFill>
                  <a:srgbClr val="007534"/>
                </a:solidFill>
              </a:rPr>
              <a:t>Statws</a:t>
            </a:r>
            <a:r>
              <a:rPr lang="en-GB" sz="1600" dirty="0">
                <a:solidFill>
                  <a:srgbClr val="007534"/>
                </a:solidFill>
              </a:rPr>
              <a:t> </a:t>
            </a:r>
            <a:r>
              <a:rPr lang="en-GB" sz="1600" dirty="0" err="1">
                <a:solidFill>
                  <a:srgbClr val="007534"/>
                </a:solidFill>
              </a:rPr>
              <a:t>Anabledd</a:t>
            </a:r>
            <a:r>
              <a:rPr lang="en-GB" sz="1600" dirty="0">
                <a:solidFill>
                  <a:srgbClr val="007534"/>
                </a:solidFill>
              </a:rPr>
              <a:t> / Disability Status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E5A8EF41-40A3-4AED-A34B-53C394D89908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2160308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Athrawon</a:t>
            </a:r>
            <a:r>
              <a:rPr lang="en-GB" sz="1200" dirty="0">
                <a:solidFill>
                  <a:schemeClr val="bg1"/>
                </a:solidFill>
              </a:rPr>
              <a:t> AB/FE Teachers </a:t>
            </a:r>
          </a:p>
        </p:txBody>
      </p:sp>
    </p:spTree>
    <p:extLst>
      <p:ext uri="{BB962C8B-B14F-4D97-AF65-F5344CB8AC3E}">
        <p14:creationId xmlns:p14="http://schemas.microsoft.com/office/powerpoint/2010/main" val="1472835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A9A75D0-6717-463E-9018-6CEF9062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79301"/>
              </p:ext>
            </p:extLst>
          </p:nvPr>
        </p:nvGraphicFramePr>
        <p:xfrm>
          <a:off x="259535" y="1308232"/>
          <a:ext cx="11698001" cy="1525200"/>
        </p:xfrm>
        <a:graphic>
          <a:graphicData uri="http://schemas.openxmlformats.org/drawingml/2006/table">
            <a:tbl>
              <a:tblPr/>
              <a:tblGrid>
                <a:gridCol w="3511424">
                  <a:extLst>
                    <a:ext uri="{9D8B030D-6E8A-4147-A177-3AD203B41FA5}">
                      <a16:colId xmlns:a16="http://schemas.microsoft.com/office/drawing/2014/main" val="140978739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2249483182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194510212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3908253380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2526635891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1375670429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2672686105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2000901445"/>
                    </a:ext>
                  </a:extLst>
                </a:gridCol>
                <a:gridCol w="395325">
                  <a:extLst>
                    <a:ext uri="{9D8B030D-6E8A-4147-A177-3AD203B41FA5}">
                      <a16:colId xmlns:a16="http://schemas.microsoft.com/office/drawing/2014/main" val="627904016"/>
                    </a:ext>
                  </a:extLst>
                </a:gridCol>
                <a:gridCol w="1251371">
                  <a:extLst>
                    <a:ext uri="{9D8B030D-6E8A-4147-A177-3AD203B41FA5}">
                      <a16:colId xmlns:a16="http://schemas.microsoft.com/office/drawing/2014/main" val="373640061"/>
                    </a:ext>
                  </a:extLst>
                </a:gridCol>
                <a:gridCol w="348422">
                  <a:extLst>
                    <a:ext uri="{9D8B030D-6E8A-4147-A177-3AD203B41FA5}">
                      <a16:colId xmlns:a16="http://schemas.microsoft.com/office/drawing/2014/main" val="1720668801"/>
                    </a:ext>
                  </a:extLst>
                </a:gridCol>
              </a:tblGrid>
              <a:tr h="2556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655216"/>
                  </a:ext>
                </a:extLst>
              </a:tr>
              <a:tr h="722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782922"/>
                  </a:ext>
                </a:extLst>
              </a:tr>
              <a:tr h="27015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Gallu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siarad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Cymraeg / Ability to speak 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155224"/>
                  </a:ext>
                </a:extLst>
              </a:tr>
              <a:tr h="2769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Gweithio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Gymraeg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Working in Welsh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47021"/>
                  </a:ext>
                </a:extLst>
              </a:tr>
            </a:tbl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9AE9912-D7D7-4C48-970D-57DF3EAE7BCF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Siarad</a:t>
            </a:r>
            <a:r>
              <a:rPr lang="en-GB" sz="3400" dirty="0"/>
              <a:t> Cymraeg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3A24DB7-EE2B-4444-9EEB-95D13040E05D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Welsh Speaking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6BF036AE-D464-4AFB-B797-D75EB02809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3731388"/>
              </p:ext>
            </p:extLst>
          </p:nvPr>
        </p:nvGraphicFramePr>
        <p:xfrm>
          <a:off x="246814" y="3030876"/>
          <a:ext cx="11698002" cy="3455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0DE0E1D-2EDD-4412-A56C-B9E95D298ECE}"/>
              </a:ext>
            </a:extLst>
          </p:cNvPr>
          <p:cNvSpPr txBox="1">
            <a:spLocks/>
          </p:cNvSpPr>
          <p:nvPr/>
        </p:nvSpPr>
        <p:spPr>
          <a:xfrm>
            <a:off x="1617276" y="3104373"/>
            <a:ext cx="8949249" cy="49325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0" dirty="0" err="1">
                <a:solidFill>
                  <a:schemeClr val="tx1"/>
                </a:solidFill>
              </a:rPr>
              <a:t>Tuedd</a:t>
            </a:r>
            <a:r>
              <a:rPr lang="en-GB" sz="1400" b="0" dirty="0">
                <a:solidFill>
                  <a:schemeClr val="tx1"/>
                </a:solidFill>
              </a:rPr>
              <a:t> o </a:t>
            </a:r>
            <a:r>
              <a:rPr lang="en-GB" sz="1400" b="0" dirty="0" err="1">
                <a:solidFill>
                  <a:schemeClr val="tx1"/>
                </a:solidFill>
              </a:rPr>
              <a:t>siaradwyr</a:t>
            </a:r>
            <a:r>
              <a:rPr lang="en-GB" sz="1400" b="0" dirty="0">
                <a:solidFill>
                  <a:schemeClr val="tx1"/>
                </a:solidFill>
              </a:rPr>
              <a:t> Cymraeg a </a:t>
            </a:r>
            <a:r>
              <a:rPr lang="en-GB" sz="1400" b="0" dirty="0" err="1">
                <a:solidFill>
                  <a:schemeClr val="tx1"/>
                </a:solidFill>
              </a:rPr>
              <a:t>gweithio</a:t>
            </a:r>
            <a:r>
              <a:rPr lang="en-GB" sz="1400" b="0" dirty="0">
                <a:solidFill>
                  <a:schemeClr val="tx1"/>
                </a:solidFill>
              </a:rPr>
              <a:t> </a:t>
            </a:r>
            <a:r>
              <a:rPr lang="en-GB" sz="1400" b="0" dirty="0" err="1">
                <a:solidFill>
                  <a:schemeClr val="tx1"/>
                </a:solidFill>
              </a:rPr>
              <a:t>yn</a:t>
            </a:r>
            <a:r>
              <a:rPr lang="en-GB" sz="1400" b="0" dirty="0">
                <a:solidFill>
                  <a:schemeClr val="tx1"/>
                </a:solidFill>
              </a:rPr>
              <a:t> y </a:t>
            </a:r>
            <a:r>
              <a:rPr lang="en-GB" sz="1400" b="0" dirty="0" err="1">
                <a:solidFill>
                  <a:schemeClr val="tx1"/>
                </a:solidFill>
              </a:rPr>
              <a:t>Gymraeg</a:t>
            </a:r>
            <a:r>
              <a:rPr lang="en-GB" sz="1400" b="0" dirty="0">
                <a:solidFill>
                  <a:schemeClr val="tx1"/>
                </a:solidFill>
              </a:rPr>
              <a:t> / Trend of Welsh speakers and working in Welsh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D9441BF-081A-4E2B-9139-C5BEBFEF5FA7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2160308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Athrawon</a:t>
            </a:r>
            <a:r>
              <a:rPr lang="en-GB" sz="1200" dirty="0">
                <a:solidFill>
                  <a:schemeClr val="bg1"/>
                </a:solidFill>
              </a:rPr>
              <a:t> AB/FE Teachers </a:t>
            </a:r>
          </a:p>
        </p:txBody>
      </p:sp>
    </p:spTree>
    <p:extLst>
      <p:ext uri="{BB962C8B-B14F-4D97-AF65-F5344CB8AC3E}">
        <p14:creationId xmlns:p14="http://schemas.microsoft.com/office/powerpoint/2010/main" val="3897782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BF322AE-B71A-4406-8EC8-F8E2A326BB24}"/>
              </a:ext>
            </a:extLst>
          </p:cNvPr>
          <p:cNvSpPr txBox="1">
            <a:spLocks/>
          </p:cNvSpPr>
          <p:nvPr/>
        </p:nvSpPr>
        <p:spPr>
          <a:xfrm>
            <a:off x="259535" y="175114"/>
            <a:ext cx="4769665" cy="10092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1E85299-0921-4580-950D-7C06445BB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786651"/>
              </p:ext>
            </p:extLst>
          </p:nvPr>
        </p:nvGraphicFramePr>
        <p:xfrm>
          <a:off x="259534" y="1150068"/>
          <a:ext cx="11651112" cy="2485182"/>
        </p:xfrm>
        <a:graphic>
          <a:graphicData uri="http://schemas.openxmlformats.org/drawingml/2006/table">
            <a:tbl>
              <a:tblPr/>
              <a:tblGrid>
                <a:gridCol w="3753449">
                  <a:extLst>
                    <a:ext uri="{9D8B030D-6E8A-4147-A177-3AD203B41FA5}">
                      <a16:colId xmlns:a16="http://schemas.microsoft.com/office/drawing/2014/main" val="358703048"/>
                    </a:ext>
                  </a:extLst>
                </a:gridCol>
                <a:gridCol w="1207015">
                  <a:extLst>
                    <a:ext uri="{9D8B030D-6E8A-4147-A177-3AD203B41FA5}">
                      <a16:colId xmlns:a16="http://schemas.microsoft.com/office/drawing/2014/main" val="1927532806"/>
                    </a:ext>
                  </a:extLst>
                </a:gridCol>
                <a:gridCol w="344323">
                  <a:extLst>
                    <a:ext uri="{9D8B030D-6E8A-4147-A177-3AD203B41FA5}">
                      <a16:colId xmlns:a16="http://schemas.microsoft.com/office/drawing/2014/main" val="3654498478"/>
                    </a:ext>
                  </a:extLst>
                </a:gridCol>
                <a:gridCol w="1207015">
                  <a:extLst>
                    <a:ext uri="{9D8B030D-6E8A-4147-A177-3AD203B41FA5}">
                      <a16:colId xmlns:a16="http://schemas.microsoft.com/office/drawing/2014/main" val="3078081998"/>
                    </a:ext>
                  </a:extLst>
                </a:gridCol>
                <a:gridCol w="391314">
                  <a:extLst>
                    <a:ext uri="{9D8B030D-6E8A-4147-A177-3AD203B41FA5}">
                      <a16:colId xmlns:a16="http://schemas.microsoft.com/office/drawing/2014/main" val="1431374652"/>
                    </a:ext>
                  </a:extLst>
                </a:gridCol>
                <a:gridCol w="1207015">
                  <a:extLst>
                    <a:ext uri="{9D8B030D-6E8A-4147-A177-3AD203B41FA5}">
                      <a16:colId xmlns:a16="http://schemas.microsoft.com/office/drawing/2014/main" val="8771345"/>
                    </a:ext>
                  </a:extLst>
                </a:gridCol>
                <a:gridCol w="391314">
                  <a:extLst>
                    <a:ext uri="{9D8B030D-6E8A-4147-A177-3AD203B41FA5}">
                      <a16:colId xmlns:a16="http://schemas.microsoft.com/office/drawing/2014/main" val="2912861017"/>
                    </a:ext>
                  </a:extLst>
                </a:gridCol>
                <a:gridCol w="1207015">
                  <a:extLst>
                    <a:ext uri="{9D8B030D-6E8A-4147-A177-3AD203B41FA5}">
                      <a16:colId xmlns:a16="http://schemas.microsoft.com/office/drawing/2014/main" val="4144573282"/>
                    </a:ext>
                  </a:extLst>
                </a:gridCol>
                <a:gridCol w="391314">
                  <a:extLst>
                    <a:ext uri="{9D8B030D-6E8A-4147-A177-3AD203B41FA5}">
                      <a16:colId xmlns:a16="http://schemas.microsoft.com/office/drawing/2014/main" val="3746166932"/>
                    </a:ext>
                  </a:extLst>
                </a:gridCol>
                <a:gridCol w="1207015">
                  <a:extLst>
                    <a:ext uri="{9D8B030D-6E8A-4147-A177-3AD203B41FA5}">
                      <a16:colId xmlns:a16="http://schemas.microsoft.com/office/drawing/2014/main" val="2850633329"/>
                    </a:ext>
                  </a:extLst>
                </a:gridCol>
                <a:gridCol w="344323">
                  <a:extLst>
                    <a:ext uri="{9D8B030D-6E8A-4147-A177-3AD203B41FA5}">
                      <a16:colId xmlns:a16="http://schemas.microsoft.com/office/drawing/2014/main" val="2378865569"/>
                    </a:ext>
                  </a:extLst>
                </a:gridCol>
              </a:tblGrid>
              <a:tr h="346258">
                <a:tc row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2019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2021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2023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756502"/>
                  </a:ext>
                </a:extLst>
              </a:tr>
              <a:tr h="4605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20515"/>
                  </a:ext>
                </a:extLst>
              </a:tr>
              <a:tr h="46368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Cofrestrwyr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wedi’i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golli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o'r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Registrants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since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859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48581"/>
                  </a:ext>
                </a:extLst>
              </a:tr>
              <a:tr h="46368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Cofrestrwyr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ymuno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Registrants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gained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since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1,035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1,014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956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988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859696"/>
                  </a:ext>
                </a:extLst>
              </a:tr>
              <a:tr h="46368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Cynyddu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neu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lleihau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o'r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Increase or deficit on previous year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-151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276" marR="7276" marT="72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906232"/>
                  </a:ext>
                </a:extLst>
              </a:tr>
              <a:tr h="2873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Total registered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6,695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6,605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6,702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6,785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76" marR="7276" marT="72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872467"/>
                  </a:ext>
                </a:extLst>
              </a:tr>
            </a:tbl>
          </a:graphicData>
        </a:graphic>
      </p:graphicFrame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BA047E64-E110-4068-A365-5757A8289F54}"/>
              </a:ext>
            </a:extLst>
          </p:cNvPr>
          <p:cNvSpPr txBox="1">
            <a:spLocks/>
          </p:cNvSpPr>
          <p:nvPr/>
        </p:nvSpPr>
        <p:spPr>
          <a:xfrm>
            <a:off x="259535" y="395415"/>
            <a:ext cx="476966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 err="1"/>
              <a:t>Dargadwedd</a:t>
            </a:r>
            <a:endParaRPr lang="en-GB" sz="3400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4DADB8E-0BF3-4BC7-B543-E4BF849EBFC0}"/>
              </a:ext>
            </a:extLst>
          </p:cNvPr>
          <p:cNvSpPr txBox="1">
            <a:spLocks/>
          </p:cNvSpPr>
          <p:nvPr/>
        </p:nvSpPr>
        <p:spPr>
          <a:xfrm>
            <a:off x="6091901" y="395415"/>
            <a:ext cx="5049795" cy="469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Retention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07891B-1962-4421-B140-6EF42121A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132244"/>
              </p:ext>
            </p:extLst>
          </p:nvPr>
        </p:nvGraphicFramePr>
        <p:xfrm>
          <a:off x="259534" y="4131205"/>
          <a:ext cx="11651112" cy="2388530"/>
        </p:xfrm>
        <a:graphic>
          <a:graphicData uri="http://schemas.openxmlformats.org/drawingml/2006/table">
            <a:tbl>
              <a:tblPr/>
              <a:tblGrid>
                <a:gridCol w="3883742">
                  <a:extLst>
                    <a:ext uri="{9D8B030D-6E8A-4147-A177-3AD203B41FA5}">
                      <a16:colId xmlns:a16="http://schemas.microsoft.com/office/drawing/2014/main" val="1132274150"/>
                    </a:ext>
                  </a:extLst>
                </a:gridCol>
                <a:gridCol w="1183494">
                  <a:extLst>
                    <a:ext uri="{9D8B030D-6E8A-4147-A177-3AD203B41FA5}">
                      <a16:colId xmlns:a16="http://schemas.microsoft.com/office/drawing/2014/main" val="4101834764"/>
                    </a:ext>
                  </a:extLst>
                </a:gridCol>
                <a:gridCol w="369980">
                  <a:extLst>
                    <a:ext uri="{9D8B030D-6E8A-4147-A177-3AD203B41FA5}">
                      <a16:colId xmlns:a16="http://schemas.microsoft.com/office/drawing/2014/main" val="42356478"/>
                    </a:ext>
                  </a:extLst>
                </a:gridCol>
                <a:gridCol w="1183494">
                  <a:extLst>
                    <a:ext uri="{9D8B030D-6E8A-4147-A177-3AD203B41FA5}">
                      <a16:colId xmlns:a16="http://schemas.microsoft.com/office/drawing/2014/main" val="122811075"/>
                    </a:ext>
                  </a:extLst>
                </a:gridCol>
                <a:gridCol w="369980">
                  <a:extLst>
                    <a:ext uri="{9D8B030D-6E8A-4147-A177-3AD203B41FA5}">
                      <a16:colId xmlns:a16="http://schemas.microsoft.com/office/drawing/2014/main" val="4128256382"/>
                    </a:ext>
                  </a:extLst>
                </a:gridCol>
                <a:gridCol w="1183494">
                  <a:extLst>
                    <a:ext uri="{9D8B030D-6E8A-4147-A177-3AD203B41FA5}">
                      <a16:colId xmlns:a16="http://schemas.microsoft.com/office/drawing/2014/main" val="1364300371"/>
                    </a:ext>
                  </a:extLst>
                </a:gridCol>
                <a:gridCol w="369980">
                  <a:extLst>
                    <a:ext uri="{9D8B030D-6E8A-4147-A177-3AD203B41FA5}">
                      <a16:colId xmlns:a16="http://schemas.microsoft.com/office/drawing/2014/main" val="1400485455"/>
                    </a:ext>
                  </a:extLst>
                </a:gridCol>
                <a:gridCol w="1183494">
                  <a:extLst>
                    <a:ext uri="{9D8B030D-6E8A-4147-A177-3AD203B41FA5}">
                      <a16:colId xmlns:a16="http://schemas.microsoft.com/office/drawing/2014/main" val="2427192808"/>
                    </a:ext>
                  </a:extLst>
                </a:gridCol>
                <a:gridCol w="369980">
                  <a:extLst>
                    <a:ext uri="{9D8B030D-6E8A-4147-A177-3AD203B41FA5}">
                      <a16:colId xmlns:a16="http://schemas.microsoft.com/office/drawing/2014/main" val="2435867479"/>
                    </a:ext>
                  </a:extLst>
                </a:gridCol>
                <a:gridCol w="1183494">
                  <a:extLst>
                    <a:ext uri="{9D8B030D-6E8A-4147-A177-3AD203B41FA5}">
                      <a16:colId xmlns:a16="http://schemas.microsoft.com/office/drawing/2014/main" val="1349519290"/>
                    </a:ext>
                  </a:extLst>
                </a:gridCol>
                <a:gridCol w="369980">
                  <a:extLst>
                    <a:ext uri="{9D8B030D-6E8A-4147-A177-3AD203B41FA5}">
                      <a16:colId xmlns:a16="http://schemas.microsoft.com/office/drawing/2014/main" val="3815520300"/>
                    </a:ext>
                  </a:extLst>
                </a:gridCol>
              </a:tblGrid>
              <a:tr h="4762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 / Mar 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Maw/Mar 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7185242"/>
                  </a:ext>
                </a:extLst>
              </a:tr>
              <a:tr h="483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Nifer/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965287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bellach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 Registered as FE teacher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11592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/Registered in another 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52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/Not registered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67256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/Total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6,453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6,435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6,435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6,435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6,435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A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71222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74EA1C7-B43D-456E-BDF7-C5E27C4D8CE1}"/>
              </a:ext>
            </a:extLst>
          </p:cNvPr>
          <p:cNvSpPr txBox="1"/>
          <p:nvPr/>
        </p:nvSpPr>
        <p:spPr>
          <a:xfrm>
            <a:off x="259534" y="3813376"/>
            <a:ext cx="1165111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Ar</a:t>
            </a:r>
            <a:r>
              <a:rPr lang="en-GB" sz="1400" dirty="0"/>
              <a:t> 1 Mawrth 2018, </a:t>
            </a:r>
            <a:r>
              <a:rPr lang="en-GB" sz="1400" dirty="0" err="1"/>
              <a:t>roedd</a:t>
            </a:r>
            <a:r>
              <a:rPr lang="en-GB" sz="1400" dirty="0"/>
              <a:t> 6,453 o </a:t>
            </a:r>
            <a:r>
              <a:rPr lang="en-GB" sz="1400" dirty="0" err="1"/>
              <a:t>athrawon</a:t>
            </a:r>
            <a:r>
              <a:rPr lang="en-GB" sz="1400" dirty="0"/>
              <a:t> AB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hefo’r</a:t>
            </a:r>
            <a:r>
              <a:rPr lang="en-GB" sz="1400" dirty="0"/>
              <a:t> CGA / In March 2018, there were 6,453 FE teachers registered with the EWC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6EB00DA0-8CC4-45BF-B435-33FABB044BF5}"/>
              </a:ext>
            </a:extLst>
          </p:cNvPr>
          <p:cNvSpPr txBox="1">
            <a:spLocks/>
          </p:cNvSpPr>
          <p:nvPr/>
        </p:nvSpPr>
        <p:spPr>
          <a:xfrm>
            <a:off x="144600" y="6554444"/>
            <a:ext cx="2160308" cy="317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>
                <a:solidFill>
                  <a:schemeClr val="bg1"/>
                </a:solidFill>
              </a:rPr>
              <a:t>Athrawon</a:t>
            </a:r>
            <a:r>
              <a:rPr lang="en-GB" sz="1200" dirty="0">
                <a:solidFill>
                  <a:schemeClr val="bg1"/>
                </a:solidFill>
              </a:rPr>
              <a:t> AB/FE Teachers </a:t>
            </a:r>
          </a:p>
        </p:txBody>
      </p:sp>
    </p:spTree>
    <p:extLst>
      <p:ext uri="{BB962C8B-B14F-4D97-AF65-F5344CB8AC3E}">
        <p14:creationId xmlns:p14="http://schemas.microsoft.com/office/powerpoint/2010/main" val="3150567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BE64769E35634D951628394308274F" ma:contentTypeVersion="12" ma:contentTypeDescription="Create a new document." ma:contentTypeScope="" ma:versionID="ed1bb3d63d5baa52c34f0813a70b721c">
  <xsd:schema xmlns:xsd="http://www.w3.org/2001/XMLSchema" xmlns:xs="http://www.w3.org/2001/XMLSchema" xmlns:p="http://schemas.microsoft.com/office/2006/metadata/properties" xmlns:ns2="90a37204-2a25-44cd-a25f-32bc15b9ed6a" xmlns:ns3="f4a94fe2-40f4-40c0-96fb-e0d6ec2b6713" targetNamespace="http://schemas.microsoft.com/office/2006/metadata/properties" ma:root="true" ma:fieldsID="c17bf4beccb164e6512542a92eb2e464" ns2:_="" ns3:_="">
    <xsd:import namespace="90a37204-2a25-44cd-a25f-32bc15b9ed6a"/>
    <xsd:import namespace="f4a94fe2-40f4-40c0-96fb-e0d6ec2b6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37204-2a25-44cd-a25f-32bc15b9ed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94fe2-40f4-40c0-96fb-e0d6ec2b6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F41D49-BE9A-46AB-B35F-66E64421B7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3106B5-BF01-4520-A294-418B67D21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a37204-2a25-44cd-a25f-32bc15b9ed6a"/>
    <ds:schemaRef ds:uri="f4a94fe2-40f4-40c0-96fb-e0d6ec2b6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133866-84C5-4704-A80A-9342224F32AA}">
  <ds:schemaRefs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f4a94fe2-40f4-40c0-96fb-e0d6ec2b6713"/>
    <ds:schemaRef ds:uri="http://purl.org/dc/dcmitype/"/>
    <ds:schemaRef ds:uri="http://purl.org/dc/elements/1.1/"/>
    <ds:schemaRef ds:uri="90a37204-2a25-44cd-a25f-32bc15b9ed6a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5480</TotalTime>
  <Words>2961</Words>
  <Application>Microsoft Office PowerPoint</Application>
  <PresentationFormat>Widescreen</PresentationFormat>
  <Paragraphs>1367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Poppins SemiBold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Lloyd Williams</dc:creator>
  <cp:lastModifiedBy>Nia Griffith</cp:lastModifiedBy>
  <cp:revision>348</cp:revision>
  <cp:lastPrinted>2024-02-20T18:28:47Z</cp:lastPrinted>
  <dcterms:created xsi:type="dcterms:W3CDTF">2022-01-04T10:28:53Z</dcterms:created>
  <dcterms:modified xsi:type="dcterms:W3CDTF">2024-02-21T15:01:08Z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0x010100EABE64769E35634D951628394308274F</vt:lpwstr>
  </property>
</Properties>
</file>